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7" r:id="rId2"/>
    <p:sldId id="265" r:id="rId3"/>
    <p:sldId id="266" r:id="rId4"/>
    <p:sldId id="267" r:id="rId5"/>
    <p:sldId id="268" r:id="rId6"/>
    <p:sldId id="269" r:id="rId7"/>
    <p:sldId id="270" r:id="rId8"/>
    <p:sldId id="271" r:id="rId9"/>
    <p:sldId id="272" r:id="rId10"/>
    <p:sldId id="273" r:id="rId11"/>
    <p:sldId id="263" r:id="rId12"/>
    <p:sldId id="262" r:id="rId13"/>
    <p:sldId id="264" r:id="rId14"/>
    <p:sldId id="259" r:id="rId15"/>
    <p:sldId id="274" r:id="rId16"/>
    <p:sldId id="260" r:id="rId17"/>
    <p:sldId id="261"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2" r:id="rId45"/>
    <p:sldId id="301" r:id="rId46"/>
    <p:sldId id="306" r:id="rId47"/>
    <p:sldId id="303" r:id="rId48"/>
    <p:sldId id="305" r:id="rId49"/>
    <p:sldId id="304" r:id="rId50"/>
    <p:sldId id="30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28"/>
    <p:restoredTop sz="96327"/>
  </p:normalViewPr>
  <p:slideViewPr>
    <p:cSldViewPr snapToGrid="0">
      <p:cViewPr varScale="1">
        <p:scale>
          <a:sx n="128" d="100"/>
          <a:sy n="128"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62002-FE47-E44A-9934-27B168626197}" type="datetimeFigureOut">
              <a:rPr lang="en-US" smtClean="0"/>
              <a:t>7/18/23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C76F2-41C2-1241-8A6C-A1FD70860E86}" type="slidenum">
              <a:rPr lang="en-US" smtClean="0"/>
              <a:t>‹#›</a:t>
            </a:fld>
            <a:endParaRPr lang="en-US"/>
          </a:p>
        </p:txBody>
      </p:sp>
    </p:spTree>
    <p:extLst>
      <p:ext uri="{BB962C8B-B14F-4D97-AF65-F5344CB8AC3E}">
        <p14:creationId xmlns:p14="http://schemas.microsoft.com/office/powerpoint/2010/main" val="2560568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2C76F2-41C2-1241-8A6C-A1FD70860E86}" type="slidenum">
              <a:rPr lang="en-US" smtClean="0"/>
              <a:t>1</a:t>
            </a:fld>
            <a:endParaRPr lang="en-US"/>
          </a:p>
        </p:txBody>
      </p:sp>
    </p:spTree>
    <p:extLst>
      <p:ext uri="{BB962C8B-B14F-4D97-AF65-F5344CB8AC3E}">
        <p14:creationId xmlns:p14="http://schemas.microsoft.com/office/powerpoint/2010/main" val="218333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36CE-1CA9-8B25-29F2-B6590E3F1FA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6FF2C60-86EA-626C-E020-FBA9BD03A4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A23155-1E68-75D1-D808-C3BA7B49A2D8}"/>
              </a:ext>
            </a:extLst>
          </p:cNvPr>
          <p:cNvSpPr>
            <a:spLocks noGrp="1"/>
          </p:cNvSpPr>
          <p:nvPr>
            <p:ph type="dt" sz="half" idx="10"/>
          </p:nvPr>
        </p:nvSpPr>
        <p:spPr/>
        <p:txBody>
          <a:bodyPr/>
          <a:lstStyle/>
          <a:p>
            <a:fld id="{34CC170A-699D-BB45-AC18-C528FA229D18}" type="datetimeFigureOut">
              <a:rPr lang="en-US" smtClean="0"/>
              <a:t>7/18/23</a:t>
            </a:fld>
            <a:endParaRPr lang="en-US"/>
          </a:p>
        </p:txBody>
      </p:sp>
      <p:sp>
        <p:nvSpPr>
          <p:cNvPr id="5" name="Footer Placeholder 4">
            <a:extLst>
              <a:ext uri="{FF2B5EF4-FFF2-40B4-BE49-F238E27FC236}">
                <a16:creationId xmlns:a16="http://schemas.microsoft.com/office/drawing/2014/main" id="{FA38F6BB-52A7-4427-E36D-4B4A3B9E7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E45E1-AB04-3549-7443-14DF67658865}"/>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158405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8439-A04B-AFDC-50A0-93D43DD818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46FD6F-9F12-E9FD-ADB0-CA85AF549F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AFBAA-1C05-07E8-2292-4CF7E447E717}"/>
              </a:ext>
            </a:extLst>
          </p:cNvPr>
          <p:cNvSpPr>
            <a:spLocks noGrp="1"/>
          </p:cNvSpPr>
          <p:nvPr>
            <p:ph type="dt" sz="half" idx="10"/>
          </p:nvPr>
        </p:nvSpPr>
        <p:spPr/>
        <p:txBody>
          <a:bodyPr/>
          <a:lstStyle/>
          <a:p>
            <a:fld id="{34CC170A-699D-BB45-AC18-C528FA229D18}" type="datetimeFigureOut">
              <a:rPr lang="en-US" smtClean="0"/>
              <a:t>7/18/23</a:t>
            </a:fld>
            <a:endParaRPr lang="en-US"/>
          </a:p>
        </p:txBody>
      </p:sp>
      <p:sp>
        <p:nvSpPr>
          <p:cNvPr id="5" name="Footer Placeholder 4">
            <a:extLst>
              <a:ext uri="{FF2B5EF4-FFF2-40B4-BE49-F238E27FC236}">
                <a16:creationId xmlns:a16="http://schemas.microsoft.com/office/drawing/2014/main" id="{1CAC0F9F-DDA6-9435-E0D1-C352F06A2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7F6D3-6257-0F55-0282-DC52FFBB3C3D}"/>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756992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DA8F-071B-EA37-7F69-9500B9DD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FC99C0-F0ED-C832-01D4-D2A48908F7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743A3-4742-0E4C-147E-C3DFA342433F}"/>
              </a:ext>
            </a:extLst>
          </p:cNvPr>
          <p:cNvSpPr>
            <a:spLocks noGrp="1"/>
          </p:cNvSpPr>
          <p:nvPr>
            <p:ph type="dt" sz="half" idx="10"/>
          </p:nvPr>
        </p:nvSpPr>
        <p:spPr/>
        <p:txBody>
          <a:bodyPr/>
          <a:lstStyle/>
          <a:p>
            <a:fld id="{34CC170A-699D-BB45-AC18-C528FA229D18}" type="datetimeFigureOut">
              <a:rPr lang="en-US" smtClean="0"/>
              <a:t>7/18/23</a:t>
            </a:fld>
            <a:endParaRPr lang="en-US"/>
          </a:p>
        </p:txBody>
      </p:sp>
      <p:sp>
        <p:nvSpPr>
          <p:cNvPr id="5" name="Footer Placeholder 4">
            <a:extLst>
              <a:ext uri="{FF2B5EF4-FFF2-40B4-BE49-F238E27FC236}">
                <a16:creationId xmlns:a16="http://schemas.microsoft.com/office/drawing/2014/main" id="{63C46181-3AEE-1984-C329-1A0E7E780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D1C19-1D00-41AF-4F27-A8FF7C79B01F}"/>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315235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6478-4F08-1909-2A83-A1B2B09062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D575A-D410-CB53-B1DA-57E341295B91}"/>
              </a:ext>
            </a:extLst>
          </p:cNvPr>
          <p:cNvSpPr>
            <a:spLocks noGrp="1"/>
          </p:cNvSpPr>
          <p:nvPr>
            <p:ph type="dt" sz="half" idx="10"/>
          </p:nvPr>
        </p:nvSpPr>
        <p:spPr/>
        <p:txBody>
          <a:bodyPr/>
          <a:lstStyle/>
          <a:p>
            <a:fld id="{34CC170A-699D-BB45-AC18-C528FA229D18}" type="datetimeFigureOut">
              <a:rPr lang="en-US" smtClean="0"/>
              <a:t>7/18/23</a:t>
            </a:fld>
            <a:endParaRPr lang="en-US"/>
          </a:p>
        </p:txBody>
      </p:sp>
      <p:sp>
        <p:nvSpPr>
          <p:cNvPr id="4" name="Footer Placeholder 3">
            <a:extLst>
              <a:ext uri="{FF2B5EF4-FFF2-40B4-BE49-F238E27FC236}">
                <a16:creationId xmlns:a16="http://schemas.microsoft.com/office/drawing/2014/main" id="{BEC02892-FFC1-C243-02EF-1B9A43BC82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40D223-9EA5-B16C-4C82-CBA82CFA00DE}"/>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39595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2F1C67-D913-E72B-AF2E-63D252445473}"/>
              </a:ext>
            </a:extLst>
          </p:cNvPr>
          <p:cNvSpPr>
            <a:spLocks noGrp="1"/>
          </p:cNvSpPr>
          <p:nvPr>
            <p:ph type="dt" sz="half" idx="10"/>
          </p:nvPr>
        </p:nvSpPr>
        <p:spPr/>
        <p:txBody>
          <a:bodyPr/>
          <a:lstStyle/>
          <a:p>
            <a:fld id="{34CC170A-699D-BB45-AC18-C528FA229D18}" type="datetimeFigureOut">
              <a:rPr lang="en-US" smtClean="0"/>
              <a:t>7/18/23</a:t>
            </a:fld>
            <a:endParaRPr lang="en-US"/>
          </a:p>
        </p:txBody>
      </p:sp>
      <p:sp>
        <p:nvSpPr>
          <p:cNvPr id="3" name="Footer Placeholder 2">
            <a:extLst>
              <a:ext uri="{FF2B5EF4-FFF2-40B4-BE49-F238E27FC236}">
                <a16:creationId xmlns:a16="http://schemas.microsoft.com/office/drawing/2014/main" id="{DD6279FF-3095-0D3F-E6E5-7E5ACD470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4D85D-4682-B5F1-54D5-8C055EF26648}"/>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25773397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73E1A-CFB3-3B14-0A25-596A796BB0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C6634D2-CABC-8F8E-669E-148B25557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C7B2C-1DEB-1242-D059-882536A68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CC170A-699D-BB45-AC18-C528FA229D18}" type="datetimeFigureOut">
              <a:rPr lang="en-US" smtClean="0"/>
              <a:t>7/18/23</a:t>
            </a:fld>
            <a:endParaRPr lang="en-US"/>
          </a:p>
        </p:txBody>
      </p:sp>
      <p:sp>
        <p:nvSpPr>
          <p:cNvPr id="5" name="Footer Placeholder 4">
            <a:extLst>
              <a:ext uri="{FF2B5EF4-FFF2-40B4-BE49-F238E27FC236}">
                <a16:creationId xmlns:a16="http://schemas.microsoft.com/office/drawing/2014/main" id="{754CB8F0-A549-9F3D-15BA-C7C5D5849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D47F0E-7941-2601-1B99-7E117459F1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B7F8AC-13BC-174D-B981-613CEAD468F3}" type="slidenum">
              <a:rPr lang="en-US" smtClean="0"/>
              <a:t>‹#›</a:t>
            </a:fld>
            <a:endParaRPr lang="en-US"/>
          </a:p>
        </p:txBody>
      </p:sp>
    </p:spTree>
    <p:extLst>
      <p:ext uri="{BB962C8B-B14F-4D97-AF65-F5344CB8AC3E}">
        <p14:creationId xmlns:p14="http://schemas.microsoft.com/office/powerpoint/2010/main" val="164021254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4400" kern="1200" baseline="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5.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 name="Rectangle 1">
            <a:extLst>
              <a:ext uri="{FF2B5EF4-FFF2-40B4-BE49-F238E27FC236}">
                <a16:creationId xmlns:a16="http://schemas.microsoft.com/office/drawing/2014/main" id="{41ADE056-6276-F512-BA14-DA14AFC643C5}"/>
              </a:ext>
            </a:extLst>
          </p:cNvPr>
          <p:cNvSpPr>
            <a:spLocks noGrp="1" noChangeArrowheads="1"/>
          </p:cNvSpPr>
          <p:nvPr>
            <p:ph type="ctrTitle"/>
          </p:nvPr>
        </p:nvSpPr>
        <p:spPr>
          <a:xfrm>
            <a:off x="640080" y="320040"/>
            <a:ext cx="6692827" cy="3892669"/>
          </a:xfrm>
        </p:spPr>
        <p:txBody>
          <a:bodyPr>
            <a:normAutofit/>
          </a:bodyPr>
          <a:lstStyle/>
          <a:p>
            <a:pPr algn="l" eaLnBrk="1"/>
            <a:r>
              <a:rPr lang="en-US" altLang="en-US" sz="6600" dirty="0"/>
              <a:t>Dr. Chuck’s Big Adventure: Sakai’s Past, Present, and Future</a:t>
            </a:r>
          </a:p>
        </p:txBody>
      </p:sp>
      <p:sp>
        <p:nvSpPr>
          <p:cNvPr id="5122" name="Rectangle 2">
            <a:extLst>
              <a:ext uri="{FF2B5EF4-FFF2-40B4-BE49-F238E27FC236}">
                <a16:creationId xmlns:a16="http://schemas.microsoft.com/office/drawing/2014/main" id="{F124A0ED-510C-33DA-D52B-0D65BF4401DE}"/>
              </a:ext>
            </a:extLst>
          </p:cNvPr>
          <p:cNvSpPr>
            <a:spLocks noGrp="1" noChangeArrowheads="1"/>
          </p:cNvSpPr>
          <p:nvPr>
            <p:ph type="subTitle" idx="1"/>
          </p:nvPr>
        </p:nvSpPr>
        <p:spPr>
          <a:xfrm>
            <a:off x="640080" y="4631161"/>
            <a:ext cx="6692827" cy="1569486"/>
          </a:xfrm>
        </p:spPr>
        <p:txBody>
          <a:bodyPr>
            <a:normAutofit/>
          </a:bodyPr>
          <a:lstStyle/>
          <a:p>
            <a:pPr marL="0" indent="0" algn="l"/>
            <a:r>
              <a:rPr lang="en-US" altLang="en-US"/>
              <a:t>Dr. Charles Severance</a:t>
            </a:r>
          </a:p>
          <a:p>
            <a:pPr marL="0" indent="0" algn="l"/>
            <a:r>
              <a:rPr lang="en-US" altLang="en-US"/>
              <a:t>Sakai PMC Chair</a:t>
            </a:r>
          </a:p>
        </p:txBody>
      </p:sp>
      <p:sp>
        <p:nvSpPr>
          <p:cNvPr id="51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over Art">
            <a:extLst>
              <a:ext uri="{FF2B5EF4-FFF2-40B4-BE49-F238E27FC236}">
                <a16:creationId xmlns:a16="http://schemas.microsoft.com/office/drawing/2014/main" id="{AB2BA62E-D4BE-AFFA-9B18-46320EC73E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84059" y="320040"/>
            <a:ext cx="4082337" cy="5981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1D23-A51E-4925-D64D-D1DDA332417E}"/>
              </a:ext>
            </a:extLst>
          </p:cNvPr>
          <p:cNvSpPr>
            <a:spLocks noGrp="1"/>
          </p:cNvSpPr>
          <p:nvPr>
            <p:ph type="title"/>
          </p:nvPr>
        </p:nvSpPr>
        <p:spPr/>
        <p:txBody>
          <a:bodyPr/>
          <a:lstStyle/>
          <a:p>
            <a:r>
              <a:rPr lang="en-US" dirty="0"/>
              <a:t>The first half of 2005..</a:t>
            </a:r>
          </a:p>
        </p:txBody>
      </p:sp>
      <p:sp>
        <p:nvSpPr>
          <p:cNvPr id="3" name="Content Placeholder 2">
            <a:extLst>
              <a:ext uri="{FF2B5EF4-FFF2-40B4-BE49-F238E27FC236}">
                <a16:creationId xmlns:a16="http://schemas.microsoft.com/office/drawing/2014/main" id="{2AF268D2-0940-C098-F2EC-DF09025CA685}"/>
              </a:ext>
            </a:extLst>
          </p:cNvPr>
          <p:cNvSpPr>
            <a:spLocks noGrp="1"/>
          </p:cNvSpPr>
          <p:nvPr>
            <p:ph idx="1"/>
          </p:nvPr>
        </p:nvSpPr>
        <p:spPr/>
        <p:txBody>
          <a:bodyPr/>
          <a:lstStyle/>
          <a:p>
            <a:r>
              <a:rPr lang="en-US" dirty="0"/>
              <a:t>Sakai 2.0 was released in June 2005 just in time for our Baltimore Conference</a:t>
            </a:r>
          </a:p>
          <a:p>
            <a:pPr lvl="1"/>
            <a:r>
              <a:rPr lang="en-US" dirty="0"/>
              <a:t>It was an amazing rewrite – at some cost of organizational unity</a:t>
            </a:r>
          </a:p>
          <a:p>
            <a:r>
              <a:rPr lang="en-US" dirty="0"/>
              <a:t>The conference was *packed* - tons of interest</a:t>
            </a:r>
          </a:p>
          <a:p>
            <a:r>
              <a:rPr lang="en-US" dirty="0"/>
              <a:t>There was a session about a </a:t>
            </a:r>
            <a:r>
              <a:rPr lang="en-US" dirty="0" err="1"/>
              <a:t>contrib</a:t>
            </a:r>
            <a:r>
              <a:rPr lang="en-US" dirty="0"/>
              <a:t> tool called "Lessons" from Chuck Hedrick of Rutgers University</a:t>
            </a:r>
          </a:p>
        </p:txBody>
      </p:sp>
    </p:spTree>
    <p:extLst>
      <p:ext uri="{BB962C8B-B14F-4D97-AF65-F5344CB8AC3E}">
        <p14:creationId xmlns:p14="http://schemas.microsoft.com/office/powerpoint/2010/main" val="2638384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uple of men standing on a balcony&#10;&#10;Description automatically generated">
            <a:extLst>
              <a:ext uri="{FF2B5EF4-FFF2-40B4-BE49-F238E27FC236}">
                <a16:creationId xmlns:a16="http://schemas.microsoft.com/office/drawing/2014/main" id="{E868CB60-4B75-6FF4-0380-032FEBB12690}"/>
              </a:ext>
            </a:extLst>
          </p:cNvPr>
          <p:cNvPicPr>
            <a:picLocks noChangeAspect="1"/>
          </p:cNvPicPr>
          <p:nvPr/>
        </p:nvPicPr>
        <p:blipFill>
          <a:blip r:embed="rId2"/>
          <a:stretch>
            <a:fillRect/>
          </a:stretch>
        </p:blipFill>
        <p:spPr>
          <a:xfrm>
            <a:off x="2032000" y="381000"/>
            <a:ext cx="7772400" cy="5829300"/>
          </a:xfrm>
          <a:prstGeom prst="rect">
            <a:avLst/>
          </a:prstGeom>
        </p:spPr>
      </p:pic>
      <p:sp>
        <p:nvSpPr>
          <p:cNvPr id="4" name="TextBox 3">
            <a:extLst>
              <a:ext uri="{FF2B5EF4-FFF2-40B4-BE49-F238E27FC236}">
                <a16:creationId xmlns:a16="http://schemas.microsoft.com/office/drawing/2014/main" id="{973A2770-8E05-877F-CF67-9A9B87C050E2}"/>
              </a:ext>
            </a:extLst>
          </p:cNvPr>
          <p:cNvSpPr txBox="1"/>
          <p:nvPr/>
        </p:nvSpPr>
        <p:spPr>
          <a:xfrm>
            <a:off x="10160000" y="6210300"/>
            <a:ext cx="1491114" cy="369332"/>
          </a:xfrm>
          <a:prstGeom prst="rect">
            <a:avLst/>
          </a:prstGeom>
          <a:noFill/>
        </p:spPr>
        <p:txBody>
          <a:bodyPr wrap="none" rtlCol="0">
            <a:spAutoFit/>
          </a:bodyPr>
          <a:lstStyle/>
          <a:p>
            <a:r>
              <a:rPr lang="en-US" dirty="0"/>
              <a:t>April 27, 2005</a:t>
            </a:r>
          </a:p>
        </p:txBody>
      </p:sp>
    </p:spTree>
    <p:extLst>
      <p:ext uri="{BB962C8B-B14F-4D97-AF65-F5344CB8AC3E}">
        <p14:creationId xmlns:p14="http://schemas.microsoft.com/office/powerpoint/2010/main" val="2973696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reet with trees and cars&#10;&#10;Description automatically generated">
            <a:extLst>
              <a:ext uri="{FF2B5EF4-FFF2-40B4-BE49-F238E27FC236}">
                <a16:creationId xmlns:a16="http://schemas.microsoft.com/office/drawing/2014/main" id="{F8CBCC01-E7A6-1467-D85A-EE833A762E94}"/>
              </a:ext>
            </a:extLst>
          </p:cNvPr>
          <p:cNvPicPr>
            <a:picLocks noChangeAspect="1"/>
          </p:cNvPicPr>
          <p:nvPr/>
        </p:nvPicPr>
        <p:blipFill>
          <a:blip r:embed="rId2"/>
          <a:stretch>
            <a:fillRect/>
          </a:stretch>
        </p:blipFill>
        <p:spPr>
          <a:xfrm>
            <a:off x="2032000" y="381000"/>
            <a:ext cx="7772400" cy="5829300"/>
          </a:xfrm>
          <a:prstGeom prst="rect">
            <a:avLst/>
          </a:prstGeom>
        </p:spPr>
      </p:pic>
      <p:sp>
        <p:nvSpPr>
          <p:cNvPr id="4" name="TextBox 3">
            <a:extLst>
              <a:ext uri="{FF2B5EF4-FFF2-40B4-BE49-F238E27FC236}">
                <a16:creationId xmlns:a16="http://schemas.microsoft.com/office/drawing/2014/main" id="{5C755E1F-C4AE-9C6C-8EAB-5E6BC1802AA3}"/>
              </a:ext>
            </a:extLst>
          </p:cNvPr>
          <p:cNvSpPr txBox="1"/>
          <p:nvPr/>
        </p:nvSpPr>
        <p:spPr>
          <a:xfrm>
            <a:off x="10160000" y="6210300"/>
            <a:ext cx="1491114" cy="369332"/>
          </a:xfrm>
          <a:prstGeom prst="rect">
            <a:avLst/>
          </a:prstGeom>
          <a:noFill/>
        </p:spPr>
        <p:txBody>
          <a:bodyPr wrap="none" rtlCol="0">
            <a:spAutoFit/>
          </a:bodyPr>
          <a:lstStyle/>
          <a:p>
            <a:r>
              <a:rPr lang="en-US" dirty="0"/>
              <a:t>April 29, 2005</a:t>
            </a:r>
          </a:p>
        </p:txBody>
      </p:sp>
    </p:spTree>
    <p:extLst>
      <p:ext uri="{BB962C8B-B14F-4D97-AF65-F5344CB8AC3E}">
        <p14:creationId xmlns:p14="http://schemas.microsoft.com/office/powerpoint/2010/main" val="142604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walking in front of a building&#10;&#10;Description automatically generated">
            <a:extLst>
              <a:ext uri="{FF2B5EF4-FFF2-40B4-BE49-F238E27FC236}">
                <a16:creationId xmlns:a16="http://schemas.microsoft.com/office/drawing/2014/main" id="{8437B4F0-FFDC-1F1B-7700-D670F01B82D4}"/>
              </a:ext>
            </a:extLst>
          </p:cNvPr>
          <p:cNvPicPr>
            <a:picLocks noChangeAspect="1"/>
          </p:cNvPicPr>
          <p:nvPr/>
        </p:nvPicPr>
        <p:blipFill>
          <a:blip r:embed="rId2"/>
          <a:stretch>
            <a:fillRect/>
          </a:stretch>
        </p:blipFill>
        <p:spPr>
          <a:xfrm>
            <a:off x="6176433" y="1414462"/>
            <a:ext cx="5372100" cy="4029075"/>
          </a:xfrm>
          <a:prstGeom prst="rect">
            <a:avLst/>
          </a:prstGeom>
        </p:spPr>
      </p:pic>
      <p:sp>
        <p:nvSpPr>
          <p:cNvPr id="18"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rowd of people in a room&#10;&#10;Description automatically generated">
            <a:extLst>
              <a:ext uri="{FF2B5EF4-FFF2-40B4-BE49-F238E27FC236}">
                <a16:creationId xmlns:a16="http://schemas.microsoft.com/office/drawing/2014/main" id="{B1BF3912-B508-C233-D111-1183C006A18B}"/>
              </a:ext>
            </a:extLst>
          </p:cNvPr>
          <p:cNvPicPr>
            <a:picLocks noChangeAspect="1"/>
          </p:cNvPicPr>
          <p:nvPr/>
        </p:nvPicPr>
        <p:blipFill>
          <a:blip r:embed="rId3"/>
          <a:stretch>
            <a:fillRect/>
          </a:stretch>
        </p:blipFill>
        <p:spPr>
          <a:xfrm>
            <a:off x="643466" y="1414463"/>
            <a:ext cx="5372099" cy="4029074"/>
          </a:xfrm>
          <a:prstGeom prst="rect">
            <a:avLst/>
          </a:prstGeom>
        </p:spPr>
      </p:pic>
      <p:sp>
        <p:nvSpPr>
          <p:cNvPr id="7" name="TextBox 6">
            <a:extLst>
              <a:ext uri="{FF2B5EF4-FFF2-40B4-BE49-F238E27FC236}">
                <a16:creationId xmlns:a16="http://schemas.microsoft.com/office/drawing/2014/main" id="{271F2E15-96B9-DE3F-75A0-6AC18039000C}"/>
              </a:ext>
            </a:extLst>
          </p:cNvPr>
          <p:cNvSpPr txBox="1"/>
          <p:nvPr/>
        </p:nvSpPr>
        <p:spPr>
          <a:xfrm>
            <a:off x="10160000" y="6210300"/>
            <a:ext cx="1491114" cy="369332"/>
          </a:xfrm>
          <a:prstGeom prst="rect">
            <a:avLst/>
          </a:prstGeom>
          <a:noFill/>
        </p:spPr>
        <p:txBody>
          <a:bodyPr wrap="none" rtlCol="0">
            <a:spAutoFit/>
          </a:bodyPr>
          <a:lstStyle/>
          <a:p>
            <a:r>
              <a:rPr lang="en-US" dirty="0"/>
              <a:t>April 27, 2005</a:t>
            </a:r>
          </a:p>
        </p:txBody>
      </p:sp>
    </p:spTree>
    <p:extLst>
      <p:ext uri="{BB962C8B-B14F-4D97-AF65-F5344CB8AC3E}">
        <p14:creationId xmlns:p14="http://schemas.microsoft.com/office/powerpoint/2010/main" val="1137064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eople standing together&#10;&#10;Description automatically generated">
            <a:extLst>
              <a:ext uri="{FF2B5EF4-FFF2-40B4-BE49-F238E27FC236}">
                <a16:creationId xmlns:a16="http://schemas.microsoft.com/office/drawing/2014/main" id="{8095D73A-7950-60BD-A1A6-1758A14CA42F}"/>
              </a:ext>
            </a:extLst>
          </p:cNvPr>
          <p:cNvPicPr>
            <a:picLocks noChangeAspect="1"/>
          </p:cNvPicPr>
          <p:nvPr/>
        </p:nvPicPr>
        <p:blipFill>
          <a:blip r:embed="rId2"/>
          <a:stretch>
            <a:fillRect/>
          </a:stretch>
        </p:blipFill>
        <p:spPr>
          <a:xfrm>
            <a:off x="784225" y="457200"/>
            <a:ext cx="3938588" cy="2935288"/>
          </a:xfrm>
          <a:prstGeom prst="rect">
            <a:avLst/>
          </a:prstGeom>
        </p:spPr>
      </p:pic>
      <p:pic>
        <p:nvPicPr>
          <p:cNvPr id="3" name="Picture 2" descr="A group of people looking at a computer&#10;&#10;Description automatically generated">
            <a:extLst>
              <a:ext uri="{FF2B5EF4-FFF2-40B4-BE49-F238E27FC236}">
                <a16:creationId xmlns:a16="http://schemas.microsoft.com/office/drawing/2014/main" id="{662F4F17-0997-EF2C-A353-51132B8CA334}"/>
              </a:ext>
            </a:extLst>
          </p:cNvPr>
          <p:cNvPicPr>
            <a:picLocks noChangeAspect="1"/>
          </p:cNvPicPr>
          <p:nvPr/>
        </p:nvPicPr>
        <p:blipFill>
          <a:blip r:embed="rId3"/>
          <a:stretch>
            <a:fillRect/>
          </a:stretch>
        </p:blipFill>
        <p:spPr>
          <a:xfrm>
            <a:off x="4794250" y="457200"/>
            <a:ext cx="3938588" cy="2935288"/>
          </a:xfrm>
          <a:prstGeom prst="rect">
            <a:avLst/>
          </a:prstGeom>
        </p:spPr>
      </p:pic>
      <p:pic>
        <p:nvPicPr>
          <p:cNvPr id="4" name="Picture 3" descr="A group of men looking at a computer&#10;&#10;Description automatically generated">
            <a:extLst>
              <a:ext uri="{FF2B5EF4-FFF2-40B4-BE49-F238E27FC236}">
                <a16:creationId xmlns:a16="http://schemas.microsoft.com/office/drawing/2014/main" id="{19E7D85D-0D86-97EC-9995-BBA1DC1C83AD}"/>
              </a:ext>
            </a:extLst>
          </p:cNvPr>
          <p:cNvPicPr>
            <a:picLocks noChangeAspect="1"/>
          </p:cNvPicPr>
          <p:nvPr/>
        </p:nvPicPr>
        <p:blipFill>
          <a:blip r:embed="rId4"/>
          <a:stretch>
            <a:fillRect/>
          </a:stretch>
        </p:blipFill>
        <p:spPr>
          <a:xfrm>
            <a:off x="784225" y="3465513"/>
            <a:ext cx="3938588" cy="2935288"/>
          </a:xfrm>
          <a:prstGeom prst="rect">
            <a:avLst/>
          </a:prstGeom>
        </p:spPr>
      </p:pic>
      <p:pic>
        <p:nvPicPr>
          <p:cNvPr id="5" name="Picture 4" descr="A person and person sitting in chairs&#10;&#10;Description automatically generated">
            <a:extLst>
              <a:ext uri="{FF2B5EF4-FFF2-40B4-BE49-F238E27FC236}">
                <a16:creationId xmlns:a16="http://schemas.microsoft.com/office/drawing/2014/main" id="{B4B170B7-FCF8-6AAA-7593-D7B4CE5FE610}"/>
              </a:ext>
            </a:extLst>
          </p:cNvPr>
          <p:cNvPicPr>
            <a:picLocks noChangeAspect="1"/>
          </p:cNvPicPr>
          <p:nvPr/>
        </p:nvPicPr>
        <p:blipFill>
          <a:blip r:embed="rId5"/>
          <a:stretch>
            <a:fillRect/>
          </a:stretch>
        </p:blipFill>
        <p:spPr>
          <a:xfrm>
            <a:off x="4794250" y="3465513"/>
            <a:ext cx="3938588" cy="2935288"/>
          </a:xfrm>
          <a:prstGeom prst="rect">
            <a:avLst/>
          </a:prstGeom>
        </p:spPr>
      </p:pic>
      <p:pic>
        <p:nvPicPr>
          <p:cNvPr id="6" name="Picture 5" descr="A building with people walking across the street&#10;&#10;Description automatically generated">
            <a:extLst>
              <a:ext uri="{FF2B5EF4-FFF2-40B4-BE49-F238E27FC236}">
                <a16:creationId xmlns:a16="http://schemas.microsoft.com/office/drawing/2014/main" id="{16E1A486-4459-9A02-2C68-4175E1F3BE4D}"/>
              </a:ext>
            </a:extLst>
          </p:cNvPr>
          <p:cNvPicPr>
            <a:picLocks noChangeAspect="1"/>
          </p:cNvPicPr>
          <p:nvPr/>
        </p:nvPicPr>
        <p:blipFill>
          <a:blip r:embed="rId6"/>
          <a:stretch>
            <a:fillRect/>
          </a:stretch>
        </p:blipFill>
        <p:spPr>
          <a:xfrm>
            <a:off x="8805863" y="457200"/>
            <a:ext cx="2601913" cy="1933575"/>
          </a:xfrm>
          <a:prstGeom prst="rect">
            <a:avLst/>
          </a:prstGeom>
        </p:spPr>
      </p:pic>
      <p:pic>
        <p:nvPicPr>
          <p:cNvPr id="7" name="Picture 6" descr="A group of men sitting around a table using a computer&#10;&#10;Description automatically generated">
            <a:extLst>
              <a:ext uri="{FF2B5EF4-FFF2-40B4-BE49-F238E27FC236}">
                <a16:creationId xmlns:a16="http://schemas.microsoft.com/office/drawing/2014/main" id="{453CF4B1-A4C0-6456-3A73-229593B16D3A}"/>
              </a:ext>
            </a:extLst>
          </p:cNvPr>
          <p:cNvPicPr>
            <a:picLocks noChangeAspect="1"/>
          </p:cNvPicPr>
          <p:nvPr/>
        </p:nvPicPr>
        <p:blipFill>
          <a:blip r:embed="rId7"/>
          <a:stretch>
            <a:fillRect/>
          </a:stretch>
        </p:blipFill>
        <p:spPr>
          <a:xfrm>
            <a:off x="8805863" y="2462213"/>
            <a:ext cx="2601913" cy="1933575"/>
          </a:xfrm>
          <a:prstGeom prst="rect">
            <a:avLst/>
          </a:prstGeom>
        </p:spPr>
      </p:pic>
      <p:pic>
        <p:nvPicPr>
          <p:cNvPr id="8" name="Picture 7" descr="A group of men sitting outside&#10;&#10;Description automatically generated">
            <a:extLst>
              <a:ext uri="{FF2B5EF4-FFF2-40B4-BE49-F238E27FC236}">
                <a16:creationId xmlns:a16="http://schemas.microsoft.com/office/drawing/2014/main" id="{AB36D988-FA68-E476-4176-E0ED667BC486}"/>
              </a:ext>
            </a:extLst>
          </p:cNvPr>
          <p:cNvPicPr>
            <a:picLocks noChangeAspect="1"/>
          </p:cNvPicPr>
          <p:nvPr/>
        </p:nvPicPr>
        <p:blipFill>
          <a:blip r:embed="rId8"/>
          <a:stretch>
            <a:fillRect/>
          </a:stretch>
        </p:blipFill>
        <p:spPr>
          <a:xfrm>
            <a:off x="8805863" y="4467225"/>
            <a:ext cx="2601913" cy="1933575"/>
          </a:xfrm>
          <a:prstGeom prst="rect">
            <a:avLst/>
          </a:prstGeom>
        </p:spPr>
      </p:pic>
      <p:sp>
        <p:nvSpPr>
          <p:cNvPr id="9" name="TextBox 8">
            <a:extLst>
              <a:ext uri="{FF2B5EF4-FFF2-40B4-BE49-F238E27FC236}">
                <a16:creationId xmlns:a16="http://schemas.microsoft.com/office/drawing/2014/main" id="{8DC5541D-0954-519E-F827-6EBEB3700F5D}"/>
              </a:ext>
            </a:extLst>
          </p:cNvPr>
          <p:cNvSpPr txBox="1"/>
          <p:nvPr/>
        </p:nvSpPr>
        <p:spPr>
          <a:xfrm>
            <a:off x="10812100" y="6444520"/>
            <a:ext cx="1191352" cy="369332"/>
          </a:xfrm>
          <a:prstGeom prst="rect">
            <a:avLst/>
          </a:prstGeom>
          <a:noFill/>
        </p:spPr>
        <p:txBody>
          <a:bodyPr wrap="none" rtlCol="0">
            <a:spAutoFit/>
          </a:bodyPr>
          <a:lstStyle/>
          <a:p>
            <a:r>
              <a:rPr lang="en-US" dirty="0"/>
              <a:t>June  2005</a:t>
            </a:r>
          </a:p>
        </p:txBody>
      </p:sp>
    </p:spTree>
    <p:extLst>
      <p:ext uri="{BB962C8B-B14F-4D97-AF65-F5344CB8AC3E}">
        <p14:creationId xmlns:p14="http://schemas.microsoft.com/office/powerpoint/2010/main" val="198247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A3DE-B2A5-599A-BB53-C22FEA4967DB}"/>
              </a:ext>
            </a:extLst>
          </p:cNvPr>
          <p:cNvSpPr>
            <a:spLocks noGrp="1"/>
          </p:cNvSpPr>
          <p:nvPr>
            <p:ph type="title"/>
          </p:nvPr>
        </p:nvSpPr>
        <p:spPr/>
        <p:txBody>
          <a:bodyPr/>
          <a:lstStyle/>
          <a:p>
            <a:r>
              <a:rPr lang="en-US" dirty="0"/>
              <a:t>End of 2005</a:t>
            </a:r>
          </a:p>
        </p:txBody>
      </p:sp>
      <p:sp>
        <p:nvSpPr>
          <p:cNvPr id="3" name="Content Placeholder 2">
            <a:extLst>
              <a:ext uri="{FF2B5EF4-FFF2-40B4-BE49-F238E27FC236}">
                <a16:creationId xmlns:a16="http://schemas.microsoft.com/office/drawing/2014/main" id="{95737A1B-8514-FA3A-B965-C92A0C4A7896}"/>
              </a:ext>
            </a:extLst>
          </p:cNvPr>
          <p:cNvSpPr>
            <a:spLocks noGrp="1"/>
          </p:cNvSpPr>
          <p:nvPr>
            <p:ph idx="1"/>
          </p:nvPr>
        </p:nvSpPr>
        <p:spPr/>
        <p:txBody>
          <a:bodyPr>
            <a:normAutofit/>
          </a:bodyPr>
          <a:lstStyle/>
          <a:p>
            <a:r>
              <a:rPr lang="en-US" dirty="0"/>
              <a:t>Sakai Project ends and Sakai Foundation begins</a:t>
            </a:r>
          </a:p>
          <a:p>
            <a:r>
              <a:rPr lang="en-US" dirty="0"/>
              <a:t>Sakai 2.1 released in December</a:t>
            </a:r>
          </a:p>
          <a:p>
            <a:pPr lvl="1"/>
            <a:r>
              <a:rPr lang="en-US" dirty="0"/>
              <a:t>Cleaned up outstanding 2.0 issues</a:t>
            </a:r>
          </a:p>
          <a:p>
            <a:pPr lvl="1"/>
            <a:r>
              <a:rPr lang="en-US" dirty="0"/>
              <a:t>Tools started arriving</a:t>
            </a:r>
          </a:p>
          <a:p>
            <a:r>
              <a:rPr lang="en-US" dirty="0"/>
              <a:t>Schools could run Sakai 2.1 and be pretty happy</a:t>
            </a:r>
          </a:p>
          <a:p>
            <a:r>
              <a:rPr lang="en-US" dirty="0"/>
              <a:t>The founding schools were tired and a bit frayed</a:t>
            </a:r>
          </a:p>
          <a:p>
            <a:r>
              <a:rPr lang="en-US" dirty="0"/>
              <a:t>We had 120 members and a solid revenue stream</a:t>
            </a:r>
          </a:p>
          <a:p>
            <a:r>
              <a:rPr lang="en-US" dirty="0"/>
              <a:t>The community was well beyond the four founding</a:t>
            </a:r>
          </a:p>
          <a:p>
            <a:r>
              <a:rPr lang="en-US" dirty="0"/>
              <a:t>The New Orleans conference in December was pretty fun!</a:t>
            </a:r>
          </a:p>
        </p:txBody>
      </p:sp>
    </p:spTree>
    <p:extLst>
      <p:ext uri="{BB962C8B-B14F-4D97-AF65-F5344CB8AC3E}">
        <p14:creationId xmlns:p14="http://schemas.microsoft.com/office/powerpoint/2010/main" val="169543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men standing in a room&#10;&#10;Description automatically generated">
            <a:extLst>
              <a:ext uri="{FF2B5EF4-FFF2-40B4-BE49-F238E27FC236}">
                <a16:creationId xmlns:a16="http://schemas.microsoft.com/office/drawing/2014/main" id="{4E337345-EA6D-7F5D-F042-2E7768BE492F}"/>
              </a:ext>
            </a:extLst>
          </p:cNvPr>
          <p:cNvPicPr>
            <a:picLocks noChangeAspect="1"/>
          </p:cNvPicPr>
          <p:nvPr/>
        </p:nvPicPr>
        <p:blipFill>
          <a:blip r:embed="rId2"/>
          <a:stretch>
            <a:fillRect/>
          </a:stretch>
        </p:blipFill>
        <p:spPr>
          <a:xfrm>
            <a:off x="749300" y="457200"/>
            <a:ext cx="2605088" cy="1936750"/>
          </a:xfrm>
          <a:prstGeom prst="rect">
            <a:avLst/>
          </a:prstGeom>
        </p:spPr>
      </p:pic>
      <p:pic>
        <p:nvPicPr>
          <p:cNvPr id="5" name="Picture 4" descr="A group of people looking at a screen&#10;&#10;Description automatically generated">
            <a:extLst>
              <a:ext uri="{FF2B5EF4-FFF2-40B4-BE49-F238E27FC236}">
                <a16:creationId xmlns:a16="http://schemas.microsoft.com/office/drawing/2014/main" id="{06CAA55E-3A93-DD08-01A5-2B2E0CCE91CC}"/>
              </a:ext>
            </a:extLst>
          </p:cNvPr>
          <p:cNvPicPr>
            <a:picLocks noChangeAspect="1"/>
          </p:cNvPicPr>
          <p:nvPr/>
        </p:nvPicPr>
        <p:blipFill>
          <a:blip r:embed="rId3"/>
          <a:stretch>
            <a:fillRect/>
          </a:stretch>
        </p:blipFill>
        <p:spPr>
          <a:xfrm>
            <a:off x="749300" y="2468563"/>
            <a:ext cx="2605088" cy="1927225"/>
          </a:xfrm>
          <a:prstGeom prst="rect">
            <a:avLst/>
          </a:prstGeom>
        </p:spPr>
      </p:pic>
      <p:pic>
        <p:nvPicPr>
          <p:cNvPr id="7" name="Picture 6" descr="A person in a white shirt&#10;&#10;Description automatically generated">
            <a:extLst>
              <a:ext uri="{FF2B5EF4-FFF2-40B4-BE49-F238E27FC236}">
                <a16:creationId xmlns:a16="http://schemas.microsoft.com/office/drawing/2014/main" id="{209914CE-CDF3-9092-3E42-99AE709418A0}"/>
              </a:ext>
            </a:extLst>
          </p:cNvPr>
          <p:cNvPicPr>
            <a:picLocks noChangeAspect="1"/>
          </p:cNvPicPr>
          <p:nvPr/>
        </p:nvPicPr>
        <p:blipFill>
          <a:blip r:embed="rId4"/>
          <a:stretch>
            <a:fillRect/>
          </a:stretch>
        </p:blipFill>
        <p:spPr>
          <a:xfrm>
            <a:off x="749300" y="4468813"/>
            <a:ext cx="2605088" cy="1933575"/>
          </a:xfrm>
          <a:prstGeom prst="rect">
            <a:avLst/>
          </a:prstGeom>
        </p:spPr>
      </p:pic>
      <p:pic>
        <p:nvPicPr>
          <p:cNvPr id="9" name="Picture 8" descr="A person in a blue shirt&#10;&#10;Description automatically generated">
            <a:extLst>
              <a:ext uri="{FF2B5EF4-FFF2-40B4-BE49-F238E27FC236}">
                <a16:creationId xmlns:a16="http://schemas.microsoft.com/office/drawing/2014/main" id="{D28320AA-FC72-32A9-02DF-55A2619D8D2A}"/>
              </a:ext>
            </a:extLst>
          </p:cNvPr>
          <p:cNvPicPr>
            <a:picLocks noChangeAspect="1"/>
          </p:cNvPicPr>
          <p:nvPr/>
        </p:nvPicPr>
        <p:blipFill>
          <a:blip r:embed="rId5"/>
          <a:stretch>
            <a:fillRect/>
          </a:stretch>
        </p:blipFill>
        <p:spPr>
          <a:xfrm>
            <a:off x="3427413" y="457200"/>
            <a:ext cx="3973513" cy="2941638"/>
          </a:xfrm>
          <a:prstGeom prst="rect">
            <a:avLst/>
          </a:prstGeom>
        </p:spPr>
      </p:pic>
      <p:pic>
        <p:nvPicPr>
          <p:cNvPr id="11" name="Picture 10" descr="A person sitting in a chair&#10;&#10;Description automatically generated">
            <a:extLst>
              <a:ext uri="{FF2B5EF4-FFF2-40B4-BE49-F238E27FC236}">
                <a16:creationId xmlns:a16="http://schemas.microsoft.com/office/drawing/2014/main" id="{516AA6DD-C17A-AE12-BB73-4186E1710C9B}"/>
              </a:ext>
            </a:extLst>
          </p:cNvPr>
          <p:cNvPicPr>
            <a:picLocks noChangeAspect="1"/>
          </p:cNvPicPr>
          <p:nvPr/>
        </p:nvPicPr>
        <p:blipFill>
          <a:blip r:embed="rId6"/>
          <a:stretch>
            <a:fillRect/>
          </a:stretch>
        </p:blipFill>
        <p:spPr>
          <a:xfrm>
            <a:off x="7473950" y="457200"/>
            <a:ext cx="3968750" cy="2941638"/>
          </a:xfrm>
          <a:prstGeom prst="rect">
            <a:avLst/>
          </a:prstGeom>
        </p:spPr>
      </p:pic>
      <p:pic>
        <p:nvPicPr>
          <p:cNvPr id="13" name="Picture 12" descr="A computer screen with a white and blue screen&#10;&#10;Description automatically generated">
            <a:extLst>
              <a:ext uri="{FF2B5EF4-FFF2-40B4-BE49-F238E27FC236}">
                <a16:creationId xmlns:a16="http://schemas.microsoft.com/office/drawing/2014/main" id="{2AF704D2-DAA7-F433-F9C5-D91E79161BEB}"/>
              </a:ext>
            </a:extLst>
          </p:cNvPr>
          <p:cNvPicPr>
            <a:picLocks noChangeAspect="1"/>
          </p:cNvPicPr>
          <p:nvPr/>
        </p:nvPicPr>
        <p:blipFill>
          <a:blip r:embed="rId7"/>
          <a:stretch>
            <a:fillRect/>
          </a:stretch>
        </p:blipFill>
        <p:spPr>
          <a:xfrm>
            <a:off x="3427413" y="3473450"/>
            <a:ext cx="3970338" cy="2928938"/>
          </a:xfrm>
          <a:prstGeom prst="rect">
            <a:avLst/>
          </a:prstGeom>
        </p:spPr>
      </p:pic>
      <p:pic>
        <p:nvPicPr>
          <p:cNvPr id="15" name="Picture 14" descr="A person talking to another person&#10;&#10;Description automatically generated">
            <a:extLst>
              <a:ext uri="{FF2B5EF4-FFF2-40B4-BE49-F238E27FC236}">
                <a16:creationId xmlns:a16="http://schemas.microsoft.com/office/drawing/2014/main" id="{7CC04AD1-3DE1-2D27-98C9-E1EEB0FC27EF}"/>
              </a:ext>
            </a:extLst>
          </p:cNvPr>
          <p:cNvPicPr>
            <a:picLocks noChangeAspect="1"/>
          </p:cNvPicPr>
          <p:nvPr/>
        </p:nvPicPr>
        <p:blipFill>
          <a:blip r:embed="rId8"/>
          <a:stretch>
            <a:fillRect/>
          </a:stretch>
        </p:blipFill>
        <p:spPr>
          <a:xfrm>
            <a:off x="7469188" y="3473450"/>
            <a:ext cx="3971925" cy="2928938"/>
          </a:xfrm>
          <a:prstGeom prst="rect">
            <a:avLst/>
          </a:prstGeom>
        </p:spPr>
      </p:pic>
      <p:sp>
        <p:nvSpPr>
          <p:cNvPr id="17" name="TextBox 16">
            <a:extLst>
              <a:ext uri="{FF2B5EF4-FFF2-40B4-BE49-F238E27FC236}">
                <a16:creationId xmlns:a16="http://schemas.microsoft.com/office/drawing/2014/main" id="{2312D68A-A16B-1DCC-D57F-170ED2EE15C4}"/>
              </a:ext>
            </a:extLst>
          </p:cNvPr>
          <p:cNvSpPr txBox="1"/>
          <p:nvPr/>
        </p:nvSpPr>
        <p:spPr>
          <a:xfrm>
            <a:off x="10812100" y="6444520"/>
            <a:ext cx="1191352" cy="369332"/>
          </a:xfrm>
          <a:prstGeom prst="rect">
            <a:avLst/>
          </a:prstGeom>
          <a:noFill/>
        </p:spPr>
        <p:txBody>
          <a:bodyPr wrap="none" rtlCol="0">
            <a:spAutoFit/>
          </a:bodyPr>
          <a:lstStyle/>
          <a:p>
            <a:r>
              <a:rPr lang="en-US" dirty="0"/>
              <a:t>June  2006</a:t>
            </a:r>
          </a:p>
        </p:txBody>
      </p:sp>
    </p:spTree>
    <p:extLst>
      <p:ext uri="{BB962C8B-B14F-4D97-AF65-F5344CB8AC3E}">
        <p14:creationId xmlns:p14="http://schemas.microsoft.com/office/powerpoint/2010/main" val="174270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B72E-DF95-6284-8C47-35F85DCE0A5F}"/>
              </a:ext>
            </a:extLst>
          </p:cNvPr>
          <p:cNvSpPr>
            <a:spLocks noGrp="1"/>
          </p:cNvSpPr>
          <p:nvPr>
            <p:ph type="title"/>
          </p:nvPr>
        </p:nvSpPr>
        <p:spPr/>
        <p:txBody>
          <a:bodyPr/>
          <a:lstStyle/>
          <a:p>
            <a:r>
              <a:rPr lang="en-US" dirty="0"/>
              <a:t>At the End of 2006 (Sakai Foundation)</a:t>
            </a:r>
          </a:p>
        </p:txBody>
      </p:sp>
      <p:sp>
        <p:nvSpPr>
          <p:cNvPr id="3" name="Content Placeholder 2">
            <a:extLst>
              <a:ext uri="{FF2B5EF4-FFF2-40B4-BE49-F238E27FC236}">
                <a16:creationId xmlns:a16="http://schemas.microsoft.com/office/drawing/2014/main" id="{56B55D97-460D-E08A-0D56-7F5CEC0EACDF}"/>
              </a:ext>
            </a:extLst>
          </p:cNvPr>
          <p:cNvSpPr>
            <a:spLocks noGrp="1"/>
          </p:cNvSpPr>
          <p:nvPr>
            <p:ph idx="1"/>
          </p:nvPr>
        </p:nvSpPr>
        <p:spPr/>
        <p:txBody>
          <a:bodyPr/>
          <a:lstStyle/>
          <a:p>
            <a:r>
              <a:rPr lang="en-US" dirty="0"/>
              <a:t>200 Schools and growing</a:t>
            </a:r>
          </a:p>
          <a:p>
            <a:r>
              <a:rPr lang="en-US" dirty="0"/>
              <a:t>Over $1 million in the bank</a:t>
            </a:r>
          </a:p>
          <a:p>
            <a:r>
              <a:rPr lang="en-US" dirty="0"/>
              <a:t>Tools Interoperability Founded</a:t>
            </a:r>
          </a:p>
          <a:p>
            <a:r>
              <a:rPr lang="en-US" dirty="0"/>
              <a:t>Common Cartridge Founded</a:t>
            </a:r>
          </a:p>
          <a:p>
            <a:r>
              <a:rPr lang="en-US" dirty="0"/>
              <a:t>Sakai 2.2 and 2.3 were released</a:t>
            </a:r>
          </a:p>
          <a:p>
            <a:pPr lvl="1"/>
            <a:r>
              <a:rPr lang="en-US" dirty="0"/>
              <a:t>Modules is widely used</a:t>
            </a:r>
          </a:p>
          <a:p>
            <a:pPr lvl="1"/>
            <a:r>
              <a:rPr lang="en-US" dirty="0"/>
              <a:t>Lessons emerging in </a:t>
            </a:r>
            <a:r>
              <a:rPr lang="en-US" dirty="0" err="1"/>
              <a:t>contrib</a:t>
            </a:r>
            <a:endParaRPr lang="en-US" dirty="0"/>
          </a:p>
          <a:p>
            <a:pPr lvl="1"/>
            <a:endParaRPr lang="en-US" dirty="0"/>
          </a:p>
          <a:p>
            <a:r>
              <a:rPr lang="en-US" dirty="0"/>
              <a:t>Things are pretty awesome – we are a </a:t>
            </a:r>
            <a:r>
              <a:rPr lang="en-US" dirty="0" err="1"/>
              <a:t>juggernaught</a:t>
            </a:r>
            <a:endParaRPr lang="en-US" dirty="0"/>
          </a:p>
          <a:p>
            <a:endParaRPr lang="en-US" dirty="0"/>
          </a:p>
        </p:txBody>
      </p:sp>
    </p:spTree>
    <p:extLst>
      <p:ext uri="{BB962C8B-B14F-4D97-AF65-F5344CB8AC3E}">
        <p14:creationId xmlns:p14="http://schemas.microsoft.com/office/powerpoint/2010/main" val="3558001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1B6FD3-F69A-1F3A-338E-6667B6443793}"/>
              </a:ext>
            </a:extLst>
          </p:cNvPr>
          <p:cNvSpPr>
            <a:spLocks noGrp="1"/>
          </p:cNvSpPr>
          <p:nvPr>
            <p:ph type="title"/>
          </p:nvPr>
        </p:nvSpPr>
        <p:spPr/>
        <p:txBody>
          <a:bodyPr/>
          <a:lstStyle/>
          <a:p>
            <a:r>
              <a:rPr lang="en-US" dirty="0"/>
              <a:t>Sakai has unlocked an amazing future for educational technology</a:t>
            </a:r>
          </a:p>
        </p:txBody>
      </p:sp>
      <p:sp>
        <p:nvSpPr>
          <p:cNvPr id="5" name="Text Placeholder 4">
            <a:extLst>
              <a:ext uri="{FF2B5EF4-FFF2-40B4-BE49-F238E27FC236}">
                <a16:creationId xmlns:a16="http://schemas.microsoft.com/office/drawing/2014/main" id="{BCD8F302-529D-4E47-A3EF-6ED8105CD414}"/>
              </a:ext>
            </a:extLst>
          </p:cNvPr>
          <p:cNvSpPr>
            <a:spLocks noGrp="1"/>
          </p:cNvSpPr>
          <p:nvPr>
            <p:ph type="body" idx="1"/>
          </p:nvPr>
        </p:nvSpPr>
        <p:spPr/>
        <p:txBody>
          <a:bodyPr/>
          <a:lstStyle/>
          <a:p>
            <a:r>
              <a:rPr lang="en-US" dirty="0"/>
              <a:t>Many folks are excited…</a:t>
            </a:r>
          </a:p>
        </p:txBody>
      </p:sp>
    </p:spTree>
    <p:extLst>
      <p:ext uri="{BB962C8B-B14F-4D97-AF65-F5344CB8AC3E}">
        <p14:creationId xmlns:p14="http://schemas.microsoft.com/office/powerpoint/2010/main" val="849363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964F9C-CD06-20DB-D325-11B1E7391972}"/>
              </a:ext>
            </a:extLst>
          </p:cNvPr>
          <p:cNvSpPr>
            <a:spLocks noGrp="1"/>
          </p:cNvSpPr>
          <p:nvPr>
            <p:ph type="title"/>
          </p:nvPr>
        </p:nvSpPr>
        <p:spPr/>
        <p:txBody>
          <a:bodyPr/>
          <a:lstStyle/>
          <a:p>
            <a:r>
              <a:rPr lang="en-US" dirty="0"/>
              <a:t>The Dark Side of 2006</a:t>
            </a:r>
          </a:p>
        </p:txBody>
      </p:sp>
      <p:sp>
        <p:nvSpPr>
          <p:cNvPr id="5" name="Content Placeholder 4">
            <a:extLst>
              <a:ext uri="{FF2B5EF4-FFF2-40B4-BE49-F238E27FC236}">
                <a16:creationId xmlns:a16="http://schemas.microsoft.com/office/drawing/2014/main" id="{C3C35DB9-E107-B9D6-1589-66C179C53EEE}"/>
              </a:ext>
            </a:extLst>
          </p:cNvPr>
          <p:cNvSpPr>
            <a:spLocks noGrp="1"/>
          </p:cNvSpPr>
          <p:nvPr>
            <p:ph idx="1"/>
          </p:nvPr>
        </p:nvSpPr>
        <p:spPr/>
        <p:txBody>
          <a:bodyPr/>
          <a:lstStyle/>
          <a:p>
            <a:r>
              <a:rPr lang="en-US" dirty="0"/>
              <a:t>The newly created Sakai Foundation Board had $1M in the bank and wanted their executive director to spend it</a:t>
            </a:r>
          </a:p>
          <a:p>
            <a:r>
              <a:rPr lang="en-US" dirty="0"/>
              <a:t>The Executive Director wanted to keep the $1M as reserve and build up more money while letting the community solidify the gains made in Sakai 2.2 and 2.3</a:t>
            </a:r>
          </a:p>
          <a:p>
            <a:endParaRPr lang="en-US" dirty="0"/>
          </a:p>
          <a:p>
            <a:r>
              <a:rPr lang="en-US" dirty="0"/>
              <a:t>By December, I was ready to pull an </a:t>
            </a:r>
            <a:br>
              <a:rPr lang="en-US" dirty="0"/>
            </a:br>
            <a:r>
              <a:rPr lang="en-US" dirty="0"/>
              <a:t>"Obi-Wan Kenobi"</a:t>
            </a:r>
          </a:p>
        </p:txBody>
      </p:sp>
      <p:pic>
        <p:nvPicPr>
          <p:cNvPr id="7" name="Picture 6" descr="Two people in clothing in a room&#10;&#10;Description automatically generated">
            <a:extLst>
              <a:ext uri="{FF2B5EF4-FFF2-40B4-BE49-F238E27FC236}">
                <a16:creationId xmlns:a16="http://schemas.microsoft.com/office/drawing/2014/main" id="{E948B4A3-D3E3-161B-7C04-49E57CA36B7D}"/>
              </a:ext>
            </a:extLst>
          </p:cNvPr>
          <p:cNvPicPr>
            <a:picLocks noChangeAspect="1"/>
          </p:cNvPicPr>
          <p:nvPr/>
        </p:nvPicPr>
        <p:blipFill>
          <a:blip r:embed="rId2"/>
          <a:stretch>
            <a:fillRect/>
          </a:stretch>
        </p:blipFill>
        <p:spPr>
          <a:xfrm>
            <a:off x="8052337" y="3936898"/>
            <a:ext cx="3210269" cy="2555977"/>
          </a:xfrm>
          <a:prstGeom prst="rect">
            <a:avLst/>
          </a:prstGeom>
        </p:spPr>
      </p:pic>
    </p:spTree>
    <p:extLst>
      <p:ext uri="{BB962C8B-B14F-4D97-AF65-F5344CB8AC3E}">
        <p14:creationId xmlns:p14="http://schemas.microsoft.com/office/powerpoint/2010/main" val="409760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63E10B8-7A5C-4E1D-BE92-AAA068608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5804"/>
            <a:ext cx="2686328" cy="3510776"/>
          </a:xfrm>
          <a:prstGeom prst="rect">
            <a:avLst/>
          </a:prstGeom>
          <a:solidFill>
            <a:srgbClr val="FFFFFF"/>
          </a:solidFill>
          <a:ln w="63500">
            <a:solidFill>
              <a:srgbClr val="6D5D4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70E1063-69E6-B176-85EA-E125E5A28889}"/>
              </a:ext>
            </a:extLst>
          </p:cNvPr>
          <p:cNvPicPr>
            <a:picLocks noChangeAspect="1"/>
          </p:cNvPicPr>
          <p:nvPr/>
        </p:nvPicPr>
        <p:blipFill>
          <a:blip r:embed="rId2"/>
          <a:stretch>
            <a:fillRect/>
          </a:stretch>
        </p:blipFill>
        <p:spPr>
          <a:xfrm>
            <a:off x="601134" y="1095295"/>
            <a:ext cx="2400376" cy="2260129"/>
          </a:xfrm>
          <a:prstGeom prst="rect">
            <a:avLst/>
          </a:prstGeom>
        </p:spPr>
      </p:pic>
      <p:sp>
        <p:nvSpPr>
          <p:cNvPr id="22" name="Rectangle 21">
            <a:extLst>
              <a:ext uri="{FF2B5EF4-FFF2-40B4-BE49-F238E27FC236}">
                <a16:creationId xmlns:a16="http://schemas.microsoft.com/office/drawing/2014/main" id="{25C29AA3-A1AC-448F-A505-87CEAA1D9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7949" y="485804"/>
            <a:ext cx="2686328" cy="3510776"/>
          </a:xfrm>
          <a:prstGeom prst="rect">
            <a:avLst/>
          </a:prstGeom>
          <a:solidFill>
            <a:srgbClr val="FFFFFF"/>
          </a:solidFill>
          <a:ln w="63500">
            <a:solidFill>
              <a:srgbClr val="6D5D4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video program&#10;&#10;Description automatically generated">
            <a:extLst>
              <a:ext uri="{FF2B5EF4-FFF2-40B4-BE49-F238E27FC236}">
                <a16:creationId xmlns:a16="http://schemas.microsoft.com/office/drawing/2014/main" id="{1F36CF88-7E6D-9EB1-0640-4A007EEE54E9}"/>
              </a:ext>
            </a:extLst>
          </p:cNvPr>
          <p:cNvPicPr>
            <a:picLocks noChangeAspect="1"/>
          </p:cNvPicPr>
          <p:nvPr/>
        </p:nvPicPr>
        <p:blipFill>
          <a:blip r:embed="rId3"/>
          <a:stretch>
            <a:fillRect/>
          </a:stretch>
        </p:blipFill>
        <p:spPr>
          <a:xfrm>
            <a:off x="3508169" y="908606"/>
            <a:ext cx="2333643" cy="2636152"/>
          </a:xfrm>
          <a:prstGeom prst="rect">
            <a:avLst/>
          </a:prstGeom>
        </p:spPr>
      </p:pic>
      <p:sp>
        <p:nvSpPr>
          <p:cNvPr id="24" name="Rectangle 23">
            <a:extLst>
              <a:ext uri="{FF2B5EF4-FFF2-40B4-BE49-F238E27FC236}">
                <a16:creationId xmlns:a16="http://schemas.microsoft.com/office/drawing/2014/main" id="{E1C32068-6A8E-44A5-BE2D-65E7EC2DB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3"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10;&#10;Description automatically generated">
            <a:extLst>
              <a:ext uri="{FF2B5EF4-FFF2-40B4-BE49-F238E27FC236}">
                <a16:creationId xmlns:a16="http://schemas.microsoft.com/office/drawing/2014/main" id="{6CBFB24A-7482-2202-1166-CE3EE39281B0}"/>
              </a:ext>
            </a:extLst>
          </p:cNvPr>
          <p:cNvPicPr>
            <a:picLocks noChangeAspect="1"/>
          </p:cNvPicPr>
          <p:nvPr/>
        </p:nvPicPr>
        <p:blipFill>
          <a:blip r:embed="rId4"/>
          <a:stretch>
            <a:fillRect/>
          </a:stretch>
        </p:blipFill>
        <p:spPr>
          <a:xfrm>
            <a:off x="667866" y="4392521"/>
            <a:ext cx="2333643" cy="1746696"/>
          </a:xfrm>
          <a:prstGeom prst="rect">
            <a:avLst/>
          </a:prstGeom>
        </p:spPr>
      </p:pic>
      <p:sp>
        <p:nvSpPr>
          <p:cNvPr id="26" name="Rectangle 25">
            <a:extLst>
              <a:ext uri="{FF2B5EF4-FFF2-40B4-BE49-F238E27FC236}">
                <a16:creationId xmlns:a16="http://schemas.microsoft.com/office/drawing/2014/main" id="{83940A33-AE5F-4FC1-AFFF-1BC5DD32E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1827" y="4157449"/>
            <a:ext cx="2686328" cy="221684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omputer screen shot of a computer&#10;&#10;Description automatically generated">
            <a:extLst>
              <a:ext uri="{FF2B5EF4-FFF2-40B4-BE49-F238E27FC236}">
                <a16:creationId xmlns:a16="http://schemas.microsoft.com/office/drawing/2014/main" id="{19EB49BA-6E9F-E374-5B29-B008618801FD}"/>
              </a:ext>
            </a:extLst>
          </p:cNvPr>
          <p:cNvPicPr>
            <a:picLocks noChangeAspect="1"/>
          </p:cNvPicPr>
          <p:nvPr/>
        </p:nvPicPr>
        <p:blipFill>
          <a:blip r:embed="rId5"/>
          <a:stretch>
            <a:fillRect/>
          </a:stretch>
        </p:blipFill>
        <p:spPr>
          <a:xfrm>
            <a:off x="3508169" y="4465090"/>
            <a:ext cx="2333643" cy="1644157"/>
          </a:xfrm>
          <a:prstGeom prst="rect">
            <a:avLst/>
          </a:prstGeom>
        </p:spPr>
      </p:pic>
      <p:sp>
        <p:nvSpPr>
          <p:cNvPr id="28" name="Rectangle 27">
            <a:extLst>
              <a:ext uri="{FF2B5EF4-FFF2-40B4-BE49-F238E27FC236}">
                <a16:creationId xmlns:a16="http://schemas.microsoft.com/office/drawing/2014/main" id="{9310DD53-17D0-4A12-A0E2-72F33348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6188" y="485805"/>
            <a:ext cx="5511179" cy="588848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B2EE6ACF-01EF-B0A3-280A-60A015F9BB6D}"/>
              </a:ext>
            </a:extLst>
          </p:cNvPr>
          <p:cNvPicPr>
            <a:picLocks noChangeAspect="1"/>
          </p:cNvPicPr>
          <p:nvPr/>
        </p:nvPicPr>
        <p:blipFill>
          <a:blip r:embed="rId6"/>
          <a:stretch>
            <a:fillRect/>
          </a:stretch>
        </p:blipFill>
        <p:spPr>
          <a:xfrm>
            <a:off x="6373177" y="1404420"/>
            <a:ext cx="5157201" cy="4051254"/>
          </a:xfrm>
          <a:prstGeom prst="rect">
            <a:avLst/>
          </a:prstGeom>
        </p:spPr>
      </p:pic>
      <p:sp>
        <p:nvSpPr>
          <p:cNvPr id="17" name="TextBox 16">
            <a:extLst>
              <a:ext uri="{FF2B5EF4-FFF2-40B4-BE49-F238E27FC236}">
                <a16:creationId xmlns:a16="http://schemas.microsoft.com/office/drawing/2014/main" id="{4C13376B-CA61-A7F3-7506-CB14C47326F7}"/>
              </a:ext>
            </a:extLst>
          </p:cNvPr>
          <p:cNvSpPr txBox="1"/>
          <p:nvPr/>
        </p:nvSpPr>
        <p:spPr>
          <a:xfrm>
            <a:off x="11204006" y="6450124"/>
            <a:ext cx="652743" cy="369332"/>
          </a:xfrm>
          <a:prstGeom prst="rect">
            <a:avLst/>
          </a:prstGeom>
          <a:noFill/>
        </p:spPr>
        <p:txBody>
          <a:bodyPr wrap="none" rtlCol="0">
            <a:spAutoFit/>
          </a:bodyPr>
          <a:lstStyle/>
          <a:p>
            <a:r>
              <a:rPr lang="en-US" dirty="0"/>
              <a:t>1998</a:t>
            </a:r>
          </a:p>
        </p:txBody>
      </p:sp>
    </p:spTree>
    <p:extLst>
      <p:ext uri="{BB962C8B-B14F-4D97-AF65-F5344CB8AC3E}">
        <p14:creationId xmlns:p14="http://schemas.microsoft.com/office/powerpoint/2010/main" val="249859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68C0-9C2D-1416-924F-5A1496C67826}"/>
              </a:ext>
            </a:extLst>
          </p:cNvPr>
          <p:cNvSpPr>
            <a:spLocks noGrp="1"/>
          </p:cNvSpPr>
          <p:nvPr>
            <p:ph type="title"/>
          </p:nvPr>
        </p:nvSpPr>
        <p:spPr/>
        <p:txBody>
          <a:bodyPr/>
          <a:lstStyle/>
          <a:p>
            <a:r>
              <a:rPr lang="en-US" dirty="0"/>
              <a:t>2007  Changing of the Guard	</a:t>
            </a:r>
          </a:p>
        </p:txBody>
      </p:sp>
      <p:sp>
        <p:nvSpPr>
          <p:cNvPr id="3" name="Content Placeholder 2">
            <a:extLst>
              <a:ext uri="{FF2B5EF4-FFF2-40B4-BE49-F238E27FC236}">
                <a16:creationId xmlns:a16="http://schemas.microsoft.com/office/drawing/2014/main" id="{7B3B8C11-CC2A-DBF7-03F2-721D767354A2}"/>
              </a:ext>
            </a:extLst>
          </p:cNvPr>
          <p:cNvSpPr>
            <a:spLocks noGrp="1"/>
          </p:cNvSpPr>
          <p:nvPr>
            <p:ph idx="1"/>
          </p:nvPr>
        </p:nvSpPr>
        <p:spPr/>
        <p:txBody>
          <a:bodyPr/>
          <a:lstStyle/>
          <a:p>
            <a:r>
              <a:rPr lang="en-US" dirty="0"/>
              <a:t>I resigned in March</a:t>
            </a:r>
          </a:p>
          <a:p>
            <a:r>
              <a:rPr lang="en-US" dirty="0"/>
              <a:t>The board replaced me with Michael </a:t>
            </a:r>
            <a:r>
              <a:rPr lang="en-US" dirty="0" err="1"/>
              <a:t>Korkuska</a:t>
            </a:r>
            <a:r>
              <a:rPr lang="en-US" dirty="0"/>
              <a:t> and he took over at the Summer 2007 Sakai conference in Amsterdam</a:t>
            </a:r>
          </a:p>
          <a:p>
            <a:endParaRPr lang="en-US" dirty="0"/>
          </a:p>
          <a:p>
            <a:r>
              <a:rPr lang="en-US" dirty="0"/>
              <a:t>I started as a faculty member in the University of Michigan School of Information in fall 2007 </a:t>
            </a:r>
          </a:p>
          <a:p>
            <a:pPr lvl="1"/>
            <a:r>
              <a:rPr lang="en-US" dirty="0"/>
              <a:t>I taught Ruby on Rails to graduate students</a:t>
            </a:r>
          </a:p>
          <a:p>
            <a:pPr lvl="1"/>
            <a:r>
              <a:rPr lang="en-US" dirty="0"/>
              <a:t>Learning Tools Interoperability was my research area</a:t>
            </a:r>
          </a:p>
        </p:txBody>
      </p:sp>
    </p:spTree>
    <p:extLst>
      <p:ext uri="{BB962C8B-B14F-4D97-AF65-F5344CB8AC3E}">
        <p14:creationId xmlns:p14="http://schemas.microsoft.com/office/powerpoint/2010/main" val="122036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5E0C-15C9-FF8D-54F0-D245B663D885}"/>
              </a:ext>
            </a:extLst>
          </p:cNvPr>
          <p:cNvSpPr>
            <a:spLocks noGrp="1"/>
          </p:cNvSpPr>
          <p:nvPr>
            <p:ph type="title"/>
          </p:nvPr>
        </p:nvSpPr>
        <p:spPr/>
        <p:txBody>
          <a:bodyPr/>
          <a:lstStyle/>
          <a:p>
            <a:r>
              <a:rPr lang="en-US" dirty="0"/>
              <a:t>2008</a:t>
            </a:r>
          </a:p>
        </p:txBody>
      </p:sp>
      <p:sp>
        <p:nvSpPr>
          <p:cNvPr id="3" name="Content Placeholder 2">
            <a:extLst>
              <a:ext uri="{FF2B5EF4-FFF2-40B4-BE49-F238E27FC236}">
                <a16:creationId xmlns:a16="http://schemas.microsoft.com/office/drawing/2014/main" id="{43ACF89C-7BBC-8A22-A7F7-470924B08C5A}"/>
              </a:ext>
            </a:extLst>
          </p:cNvPr>
          <p:cNvSpPr>
            <a:spLocks noGrp="1"/>
          </p:cNvSpPr>
          <p:nvPr>
            <p:ph idx="1"/>
          </p:nvPr>
        </p:nvSpPr>
        <p:spPr/>
        <p:txBody>
          <a:bodyPr/>
          <a:lstStyle/>
          <a:p>
            <a:r>
              <a:rPr lang="en-US" dirty="0"/>
              <a:t>The board decided to spend their reserves, and hire a team to rewrite Sakai and call it Sakai 3.0 (a.k.a. 3akai) </a:t>
            </a:r>
          </a:p>
          <a:p>
            <a:r>
              <a:rPr lang="en-US" dirty="0"/>
              <a:t>They hired a professional project manager and announced it would be done June 2009</a:t>
            </a:r>
          </a:p>
          <a:p>
            <a:r>
              <a:rPr lang="en-US" dirty="0"/>
              <a:t>They said that "Sakai 2 would get no more investment" and that the Sakai 2 adopters should start paying for and contributing to Sakai 2</a:t>
            </a:r>
          </a:p>
          <a:p>
            <a:endParaRPr lang="en-US" dirty="0"/>
          </a:p>
          <a:p>
            <a:r>
              <a:rPr lang="en-US" dirty="0"/>
              <a:t>Also, two graduate students in Utah started writing an LMS based on Sakai 2.4, Common Cartridge, and LTI – they wrote it in Ruby on Rails</a:t>
            </a:r>
          </a:p>
          <a:p>
            <a:endParaRPr lang="en-US" dirty="0"/>
          </a:p>
          <a:p>
            <a:endParaRPr lang="en-US" dirty="0"/>
          </a:p>
        </p:txBody>
      </p:sp>
    </p:spTree>
    <p:extLst>
      <p:ext uri="{BB962C8B-B14F-4D97-AF65-F5344CB8AC3E}">
        <p14:creationId xmlns:p14="http://schemas.microsoft.com/office/powerpoint/2010/main" val="306263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spTree>
    <p:extLst>
      <p:ext uri="{BB962C8B-B14F-4D97-AF65-F5344CB8AC3E}">
        <p14:creationId xmlns:p14="http://schemas.microsoft.com/office/powerpoint/2010/main" val="1060553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34E1C3-E7CC-717E-79AD-1A6A1B9C74C3}"/>
              </a:ext>
            </a:extLst>
          </p:cNvPr>
          <p:cNvPicPr>
            <a:picLocks noChangeAspect="1"/>
          </p:cNvPicPr>
          <p:nvPr/>
        </p:nvPicPr>
        <p:blipFill>
          <a:blip r:embed="rId3"/>
          <a:stretch>
            <a:fillRect/>
          </a:stretch>
        </p:blipFill>
        <p:spPr>
          <a:xfrm>
            <a:off x="4001904" y="1546496"/>
            <a:ext cx="7772400" cy="4998958"/>
          </a:xfrm>
          <a:prstGeom prst="rect">
            <a:avLst/>
          </a:prstGeom>
        </p:spPr>
      </p:pic>
    </p:spTree>
    <p:extLst>
      <p:ext uri="{BB962C8B-B14F-4D97-AF65-F5344CB8AC3E}">
        <p14:creationId xmlns:p14="http://schemas.microsoft.com/office/powerpoint/2010/main" val="1999723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34E1C3-E7CC-717E-79AD-1A6A1B9C74C3}"/>
              </a:ext>
            </a:extLst>
          </p:cNvPr>
          <p:cNvPicPr>
            <a:picLocks noChangeAspect="1"/>
          </p:cNvPicPr>
          <p:nvPr/>
        </p:nvPicPr>
        <p:blipFill>
          <a:blip r:embed="rId3"/>
          <a:stretch>
            <a:fillRect/>
          </a:stretch>
        </p:blipFill>
        <p:spPr>
          <a:xfrm>
            <a:off x="4001904" y="1546496"/>
            <a:ext cx="7772400" cy="4998958"/>
          </a:xfrm>
          <a:prstGeom prst="rect">
            <a:avLst/>
          </a:prstGeom>
        </p:spPr>
      </p:pic>
      <p:cxnSp>
        <p:nvCxnSpPr>
          <p:cNvPr id="3" name="Straight Arrow Connector 2">
            <a:extLst>
              <a:ext uri="{FF2B5EF4-FFF2-40B4-BE49-F238E27FC236}">
                <a16:creationId xmlns:a16="http://schemas.microsoft.com/office/drawing/2014/main" id="{40C280E6-A108-B48F-9154-B7EAFE873295}"/>
              </a:ext>
            </a:extLst>
          </p:cNvPr>
          <p:cNvCxnSpPr>
            <a:cxnSpLocks/>
          </p:cNvCxnSpPr>
          <p:nvPr/>
        </p:nvCxnSpPr>
        <p:spPr>
          <a:xfrm flipV="1">
            <a:off x="1543665" y="2520438"/>
            <a:ext cx="3234812" cy="29158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6DA5BB-2B32-24BD-72D5-B3512A58100B}"/>
              </a:ext>
            </a:extLst>
          </p:cNvPr>
          <p:cNvCxnSpPr>
            <a:cxnSpLocks/>
          </p:cNvCxnSpPr>
          <p:nvPr/>
        </p:nvCxnSpPr>
        <p:spPr>
          <a:xfrm flipV="1">
            <a:off x="1543665" y="2268084"/>
            <a:ext cx="3156154" cy="16048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4DA672-EBCA-11E0-8E5F-87E112A8F8F2}"/>
              </a:ext>
            </a:extLst>
          </p:cNvPr>
          <p:cNvCxnSpPr>
            <a:cxnSpLocks/>
          </p:cNvCxnSpPr>
          <p:nvPr/>
        </p:nvCxnSpPr>
        <p:spPr>
          <a:xfrm>
            <a:off x="1543665" y="3323020"/>
            <a:ext cx="3234812" cy="164732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616B1C-BCEE-FE63-48AF-72EED7143E7A}"/>
              </a:ext>
            </a:extLst>
          </p:cNvPr>
          <p:cNvCxnSpPr>
            <a:cxnSpLocks/>
          </p:cNvCxnSpPr>
          <p:nvPr/>
        </p:nvCxnSpPr>
        <p:spPr>
          <a:xfrm flipV="1">
            <a:off x="1531494" y="2794773"/>
            <a:ext cx="3246983" cy="38856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FCB071-C6BB-BFE3-F740-F60EA709095C}"/>
              </a:ext>
            </a:extLst>
          </p:cNvPr>
          <p:cNvCxnSpPr>
            <a:cxnSpLocks/>
          </p:cNvCxnSpPr>
          <p:nvPr/>
        </p:nvCxnSpPr>
        <p:spPr>
          <a:xfrm>
            <a:off x="1543665" y="2588483"/>
            <a:ext cx="3246983" cy="165427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0647E0-0A39-B638-5B66-0BC42B2C1D8D}"/>
              </a:ext>
            </a:extLst>
          </p:cNvPr>
          <p:cNvCxnSpPr>
            <a:cxnSpLocks/>
          </p:cNvCxnSpPr>
          <p:nvPr/>
        </p:nvCxnSpPr>
        <p:spPr>
          <a:xfrm flipV="1">
            <a:off x="1543665" y="3001939"/>
            <a:ext cx="3234812" cy="54887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125D48-837A-CA3D-DED2-035CB39ABD05}"/>
              </a:ext>
            </a:extLst>
          </p:cNvPr>
          <p:cNvCxnSpPr>
            <a:cxnSpLocks/>
          </p:cNvCxnSpPr>
          <p:nvPr/>
        </p:nvCxnSpPr>
        <p:spPr>
          <a:xfrm>
            <a:off x="1531494" y="2995766"/>
            <a:ext cx="3219825" cy="222908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DFA34F-8D36-CBDE-CE78-6EA458879D78}"/>
              </a:ext>
            </a:extLst>
          </p:cNvPr>
          <p:cNvCxnSpPr>
            <a:cxnSpLocks/>
          </p:cNvCxnSpPr>
          <p:nvPr/>
        </p:nvCxnSpPr>
        <p:spPr>
          <a:xfrm flipV="1">
            <a:off x="1543665" y="3276377"/>
            <a:ext cx="3195483" cy="57616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197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10B1-0C7F-20E8-173C-0242537AA53F}"/>
              </a:ext>
            </a:extLst>
          </p:cNvPr>
          <p:cNvSpPr>
            <a:spLocks noGrp="1"/>
          </p:cNvSpPr>
          <p:nvPr>
            <p:ph type="title"/>
          </p:nvPr>
        </p:nvSpPr>
        <p:spPr/>
        <p:txBody>
          <a:bodyPr/>
          <a:lstStyle/>
          <a:p>
            <a:r>
              <a:rPr lang="en-US" dirty="0"/>
              <a:t>2008-2010 (The dark ages of Sakai)</a:t>
            </a:r>
          </a:p>
        </p:txBody>
      </p:sp>
      <p:sp>
        <p:nvSpPr>
          <p:cNvPr id="3" name="Content Placeholder 2">
            <a:extLst>
              <a:ext uri="{FF2B5EF4-FFF2-40B4-BE49-F238E27FC236}">
                <a16:creationId xmlns:a16="http://schemas.microsoft.com/office/drawing/2014/main" id="{A726E929-B5D8-9005-FE98-39A9BDB7B2B0}"/>
              </a:ext>
            </a:extLst>
          </p:cNvPr>
          <p:cNvSpPr>
            <a:spLocks noGrp="1"/>
          </p:cNvSpPr>
          <p:nvPr>
            <p:ph idx="1"/>
          </p:nvPr>
        </p:nvSpPr>
        <p:spPr/>
        <p:txBody>
          <a:bodyPr>
            <a:normAutofit lnSpcReduction="10000"/>
          </a:bodyPr>
          <a:lstStyle/>
          <a:p>
            <a:r>
              <a:rPr lang="en-US" dirty="0"/>
              <a:t>Sakai 3 Spends Millions and a Year Three times and fails every time</a:t>
            </a:r>
          </a:p>
          <a:p>
            <a:r>
              <a:rPr lang="en-US" dirty="0"/>
              <a:t>The Sakai Foundation decides in 2009 to bill three years in advance for memberships and then spends that on Sakai</a:t>
            </a:r>
          </a:p>
          <a:p>
            <a:r>
              <a:rPr lang="en-US" dirty="0"/>
              <a:t>By 2010 – The Foundation has been bankrupted</a:t>
            </a:r>
          </a:p>
          <a:p>
            <a:r>
              <a:rPr lang="en-US" dirty="0"/>
              <a:t>The board members start funding Sakai 3 directly and give up their seats on the Foundation – they were replaced by people friendly to Sakai 2.x</a:t>
            </a:r>
          </a:p>
          <a:p>
            <a:endParaRPr lang="en-US" dirty="0"/>
          </a:p>
          <a:p>
            <a:r>
              <a:rPr lang="en-US" dirty="0"/>
              <a:t>Sakai 2.x continues to improve and be successful I production around the world</a:t>
            </a:r>
          </a:p>
        </p:txBody>
      </p:sp>
    </p:spTree>
    <p:extLst>
      <p:ext uri="{BB962C8B-B14F-4D97-AF65-F5344CB8AC3E}">
        <p14:creationId xmlns:p14="http://schemas.microsoft.com/office/powerpoint/2010/main" val="786786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B419-60D4-BBB8-A802-E9E3BBA6FA2D}"/>
              </a:ext>
            </a:extLst>
          </p:cNvPr>
          <p:cNvSpPr>
            <a:spLocks noGrp="1"/>
          </p:cNvSpPr>
          <p:nvPr>
            <p:ph type="title"/>
          </p:nvPr>
        </p:nvSpPr>
        <p:spPr/>
        <p:txBody>
          <a:bodyPr/>
          <a:lstStyle/>
          <a:p>
            <a:r>
              <a:rPr lang="en-US" dirty="0"/>
              <a:t>2011</a:t>
            </a:r>
          </a:p>
        </p:txBody>
      </p:sp>
      <p:sp>
        <p:nvSpPr>
          <p:cNvPr id="3" name="Content Placeholder 2">
            <a:extLst>
              <a:ext uri="{FF2B5EF4-FFF2-40B4-BE49-F238E27FC236}">
                <a16:creationId xmlns:a16="http://schemas.microsoft.com/office/drawing/2014/main" id="{4BF645B3-EBF9-0464-165A-C47FB73059A9}"/>
              </a:ext>
            </a:extLst>
          </p:cNvPr>
          <p:cNvSpPr>
            <a:spLocks noGrp="1"/>
          </p:cNvSpPr>
          <p:nvPr>
            <p:ph idx="1"/>
          </p:nvPr>
        </p:nvSpPr>
        <p:spPr/>
        <p:txBody>
          <a:bodyPr/>
          <a:lstStyle/>
          <a:p>
            <a:r>
              <a:rPr lang="en-US" dirty="0"/>
              <a:t>The big Sakai schools reach deep for one more "grand rewrite of Sakai 3"</a:t>
            </a:r>
          </a:p>
          <a:p>
            <a:r>
              <a:rPr lang="en-US" dirty="0"/>
              <a:t>D2L releases LTI 1.1 – and then everyone implements LTI</a:t>
            </a:r>
          </a:p>
          <a:p>
            <a:r>
              <a:rPr lang="en-US" dirty="0"/>
              <a:t>Instructure launches Canvas based on LTI and Common Cartridge and simplified Sakai UI – it seemed small and insignificant in 2011 </a:t>
            </a:r>
            <a:r>
              <a:rPr lang="en-US" dirty="0">
                <a:sym typeface="Wingdings" pitchFamily="2" charset="2"/>
              </a:rPr>
              <a:t></a:t>
            </a:r>
          </a:p>
          <a:p>
            <a:endParaRPr lang="en-US" dirty="0">
              <a:sym typeface="Wingdings" pitchFamily="2" charset="2"/>
            </a:endParaRPr>
          </a:p>
          <a:p>
            <a:r>
              <a:rPr lang="en-US" dirty="0">
                <a:sym typeface="Wingdings" pitchFamily="2" charset="2"/>
              </a:rPr>
              <a:t>Sakai releases 2.8 – The first release that includes Lessons in core</a:t>
            </a:r>
            <a:endParaRPr lang="en-US" dirty="0"/>
          </a:p>
        </p:txBody>
      </p:sp>
    </p:spTree>
    <p:extLst>
      <p:ext uri="{BB962C8B-B14F-4D97-AF65-F5344CB8AC3E}">
        <p14:creationId xmlns:p14="http://schemas.microsoft.com/office/powerpoint/2010/main" val="4041865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5B08-21A4-F50C-A318-D0598A823285}"/>
              </a:ext>
            </a:extLst>
          </p:cNvPr>
          <p:cNvSpPr>
            <a:spLocks noGrp="1"/>
          </p:cNvSpPr>
          <p:nvPr>
            <p:ph type="title"/>
          </p:nvPr>
        </p:nvSpPr>
        <p:spPr/>
        <p:txBody>
          <a:bodyPr/>
          <a:lstStyle/>
          <a:p>
            <a:r>
              <a:rPr lang="en-US" dirty="0"/>
              <a:t>2012</a:t>
            </a:r>
          </a:p>
        </p:txBody>
      </p:sp>
      <p:sp>
        <p:nvSpPr>
          <p:cNvPr id="3" name="Content Placeholder 2">
            <a:extLst>
              <a:ext uri="{FF2B5EF4-FFF2-40B4-BE49-F238E27FC236}">
                <a16:creationId xmlns:a16="http://schemas.microsoft.com/office/drawing/2014/main" id="{69E02272-7A65-802A-C886-80D1F25D5C8D}"/>
              </a:ext>
            </a:extLst>
          </p:cNvPr>
          <p:cNvSpPr>
            <a:spLocks noGrp="1"/>
          </p:cNvSpPr>
          <p:nvPr>
            <p:ph idx="1"/>
          </p:nvPr>
        </p:nvSpPr>
        <p:spPr/>
        <p:txBody>
          <a:bodyPr/>
          <a:lstStyle/>
          <a:p>
            <a:r>
              <a:rPr lang="en-US" dirty="0"/>
              <a:t>Sakai 3.0 Fails to deliver one last time and all the major funders publicly give up on the effort – some even want money back</a:t>
            </a:r>
          </a:p>
          <a:p>
            <a:endParaRPr lang="en-US" dirty="0"/>
          </a:p>
          <a:p>
            <a:r>
              <a:rPr lang="en-US" dirty="0"/>
              <a:t>In December 2012 – The Sakai Foundation shuts down and transfers all assets to the </a:t>
            </a:r>
            <a:r>
              <a:rPr lang="en-US" dirty="0" err="1"/>
              <a:t>Apereo</a:t>
            </a:r>
            <a:r>
              <a:rPr lang="en-US" dirty="0"/>
              <a:t> Foundation – Ian Dolphin is the new executive director</a:t>
            </a:r>
          </a:p>
          <a:p>
            <a:endParaRPr lang="en-US" dirty="0"/>
          </a:p>
          <a:p>
            <a:r>
              <a:rPr lang="en-US" dirty="0"/>
              <a:t>Sakai releases 2.9 - Cleanup and tighten up Sakai 2.8 (Lessons was a big deal)</a:t>
            </a:r>
          </a:p>
        </p:txBody>
      </p:sp>
    </p:spTree>
    <p:extLst>
      <p:ext uri="{BB962C8B-B14F-4D97-AF65-F5344CB8AC3E}">
        <p14:creationId xmlns:p14="http://schemas.microsoft.com/office/powerpoint/2010/main" val="2653556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463B-CC48-8381-C475-FA8605D7B171}"/>
              </a:ext>
            </a:extLst>
          </p:cNvPr>
          <p:cNvSpPr>
            <a:spLocks noGrp="1"/>
          </p:cNvSpPr>
          <p:nvPr>
            <p:ph type="title"/>
          </p:nvPr>
        </p:nvSpPr>
        <p:spPr/>
        <p:txBody>
          <a:bodyPr/>
          <a:lstStyle/>
          <a:p>
            <a:r>
              <a:rPr lang="en-US" dirty="0"/>
              <a:t>2014</a:t>
            </a:r>
          </a:p>
        </p:txBody>
      </p:sp>
      <p:sp>
        <p:nvSpPr>
          <p:cNvPr id="3" name="Content Placeholder 2">
            <a:extLst>
              <a:ext uri="{FF2B5EF4-FFF2-40B4-BE49-F238E27FC236}">
                <a16:creationId xmlns:a16="http://schemas.microsoft.com/office/drawing/2014/main" id="{549A5641-F441-020C-8179-AF97661050F1}"/>
              </a:ext>
            </a:extLst>
          </p:cNvPr>
          <p:cNvSpPr>
            <a:spLocks noGrp="1"/>
          </p:cNvSpPr>
          <p:nvPr>
            <p:ph idx="1"/>
          </p:nvPr>
        </p:nvSpPr>
        <p:spPr/>
        <p:txBody>
          <a:bodyPr/>
          <a:lstStyle/>
          <a:p>
            <a:r>
              <a:rPr lang="en-US" dirty="0"/>
              <a:t>The founding Sakai school start Canvas pilots and would shut down their Sakai instances in 2016.</a:t>
            </a:r>
          </a:p>
          <a:p>
            <a:endParaRPr lang="en-US" dirty="0"/>
          </a:p>
          <a:p>
            <a:r>
              <a:rPr lang="en-US" dirty="0"/>
              <a:t>Canvas listened to the Sakai board in 2008</a:t>
            </a:r>
          </a:p>
          <a:p>
            <a:pPr lvl="1"/>
            <a:r>
              <a:rPr lang="en-US" dirty="0"/>
              <a:t>Sakai 2.x was clunky and lumpy and not pretty</a:t>
            </a:r>
          </a:p>
          <a:p>
            <a:pPr lvl="1"/>
            <a:r>
              <a:rPr lang="en-US" dirty="0"/>
              <a:t>Rewrite the software in a new framework – Ruby on Rails</a:t>
            </a:r>
          </a:p>
          <a:p>
            <a:pPr lvl="1"/>
            <a:r>
              <a:rPr lang="en-US" dirty="0"/>
              <a:t>From 08-12 there were </a:t>
            </a:r>
            <a:r>
              <a:rPr lang="en-US" dirty="0" err="1"/>
              <a:t>numersous</a:t>
            </a:r>
            <a:r>
              <a:rPr lang="en-US" dirty="0"/>
              <a:t> blog posts about Sakai 3 dreams</a:t>
            </a:r>
          </a:p>
          <a:p>
            <a:endParaRPr lang="en-US" dirty="0"/>
          </a:p>
          <a:p>
            <a:r>
              <a:rPr lang="en-US" dirty="0"/>
              <a:t>Sakai released Sakai 10 as evolution on Sakai 2.9</a:t>
            </a:r>
          </a:p>
          <a:p>
            <a:pPr lvl="1"/>
            <a:endParaRPr lang="en-US" dirty="0"/>
          </a:p>
        </p:txBody>
      </p:sp>
    </p:spTree>
    <p:extLst>
      <p:ext uri="{BB962C8B-B14F-4D97-AF65-F5344CB8AC3E}">
        <p14:creationId xmlns:p14="http://schemas.microsoft.com/office/powerpoint/2010/main" val="2189560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A906-3C38-A26A-DF6C-298708CCF0DB}"/>
              </a:ext>
            </a:extLst>
          </p:cNvPr>
          <p:cNvSpPr>
            <a:spLocks noGrp="1"/>
          </p:cNvSpPr>
          <p:nvPr>
            <p:ph type="title"/>
          </p:nvPr>
        </p:nvSpPr>
        <p:spPr/>
        <p:txBody>
          <a:bodyPr/>
          <a:lstStyle/>
          <a:p>
            <a:r>
              <a:rPr lang="en-US" dirty="0"/>
              <a:t>2016</a:t>
            </a:r>
          </a:p>
        </p:txBody>
      </p:sp>
      <p:sp>
        <p:nvSpPr>
          <p:cNvPr id="3" name="Content Placeholder 2">
            <a:extLst>
              <a:ext uri="{FF2B5EF4-FFF2-40B4-BE49-F238E27FC236}">
                <a16:creationId xmlns:a16="http://schemas.microsoft.com/office/drawing/2014/main" id="{EE378417-6935-3528-52CE-82FAF9787117}"/>
              </a:ext>
            </a:extLst>
          </p:cNvPr>
          <p:cNvSpPr>
            <a:spLocks noGrp="1"/>
          </p:cNvSpPr>
          <p:nvPr>
            <p:ph idx="1"/>
          </p:nvPr>
        </p:nvSpPr>
        <p:spPr/>
        <p:txBody>
          <a:bodyPr/>
          <a:lstStyle/>
          <a:p>
            <a:r>
              <a:rPr lang="en-US" dirty="0"/>
              <a:t>The big founding schools complete their Canvas Pilot and begin to shut down their Sakai instances</a:t>
            </a:r>
          </a:p>
          <a:p>
            <a:endParaRPr lang="en-US" dirty="0"/>
          </a:p>
          <a:p>
            <a:r>
              <a:rPr lang="en-US" dirty="0"/>
              <a:t>The Open Academic Environment (</a:t>
            </a:r>
            <a:r>
              <a:rPr lang="en-US" dirty="0" err="1"/>
              <a:t>fouth</a:t>
            </a:r>
            <a:r>
              <a:rPr lang="en-US" dirty="0"/>
              <a:t> attempt at Sakai 3) team leave </a:t>
            </a:r>
            <a:r>
              <a:rPr lang="en-US" dirty="0" err="1"/>
              <a:t>en</a:t>
            </a:r>
            <a:r>
              <a:rPr lang="en-US" dirty="0"/>
              <a:t> masse when the other product they work </a:t>
            </a:r>
            <a:r>
              <a:rPr lang="en-US" dirty="0" err="1"/>
              <a:t>buiding</a:t>
            </a:r>
            <a:r>
              <a:rPr lang="en-US" dirty="0"/>
              <a:t> in secret was purchased by Blackboard (Ally)</a:t>
            </a:r>
          </a:p>
          <a:p>
            <a:endParaRPr lang="en-US" dirty="0"/>
          </a:p>
          <a:p>
            <a:r>
              <a:rPr lang="en-US" dirty="0"/>
              <a:t>Sakai moves to git, removes </a:t>
            </a:r>
            <a:r>
              <a:rPr lang="en-US" dirty="0" err="1"/>
              <a:t>iframes</a:t>
            </a:r>
            <a:r>
              <a:rPr lang="en-US" dirty="0"/>
              <a:t>, and releases Sakai 11</a:t>
            </a:r>
          </a:p>
        </p:txBody>
      </p:sp>
    </p:spTree>
    <p:extLst>
      <p:ext uri="{BB962C8B-B14F-4D97-AF65-F5344CB8AC3E}">
        <p14:creationId xmlns:p14="http://schemas.microsoft.com/office/powerpoint/2010/main" val="2470583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CFA49DA-405F-D23D-EAA7-01A5CE8060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796" y="321734"/>
            <a:ext cx="5121576" cy="2905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ith a microphone&#10;&#10;Description automatically generated">
            <a:extLst>
              <a:ext uri="{FF2B5EF4-FFF2-40B4-BE49-F238E27FC236}">
                <a16:creationId xmlns:a16="http://schemas.microsoft.com/office/drawing/2014/main" id="{3C7F1935-BC8E-1960-3DC7-E6EAE27657F8}"/>
              </a:ext>
            </a:extLst>
          </p:cNvPr>
          <p:cNvPicPr>
            <a:picLocks noChangeAspect="1"/>
          </p:cNvPicPr>
          <p:nvPr/>
        </p:nvPicPr>
        <p:blipFill>
          <a:blip r:embed="rId3"/>
          <a:stretch>
            <a:fillRect/>
          </a:stretch>
        </p:blipFill>
        <p:spPr>
          <a:xfrm>
            <a:off x="653091" y="3631096"/>
            <a:ext cx="5034983" cy="2760560"/>
          </a:xfrm>
          <a:prstGeom prst="rect">
            <a:avLst/>
          </a:prstGeom>
        </p:spPr>
      </p:pic>
      <p:sp>
        <p:nvSpPr>
          <p:cNvPr id="10" name="Rectangle 9">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E8486F-A545-4E35-FD4A-625ADA42EC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8034" y="1416037"/>
            <a:ext cx="5426764" cy="38813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6BA210-6159-A81E-F230-37C15884D1D9}"/>
              </a:ext>
            </a:extLst>
          </p:cNvPr>
          <p:cNvSpPr txBox="1"/>
          <p:nvPr/>
        </p:nvSpPr>
        <p:spPr>
          <a:xfrm>
            <a:off x="11204006" y="6450124"/>
            <a:ext cx="652743" cy="369332"/>
          </a:xfrm>
          <a:prstGeom prst="rect">
            <a:avLst/>
          </a:prstGeom>
          <a:noFill/>
        </p:spPr>
        <p:txBody>
          <a:bodyPr wrap="none" rtlCol="0">
            <a:spAutoFit/>
          </a:bodyPr>
          <a:lstStyle/>
          <a:p>
            <a:r>
              <a:rPr lang="en-US" dirty="0"/>
              <a:t>2001</a:t>
            </a:r>
          </a:p>
        </p:txBody>
      </p:sp>
    </p:spTree>
    <p:extLst>
      <p:ext uri="{BB962C8B-B14F-4D97-AF65-F5344CB8AC3E}">
        <p14:creationId xmlns:p14="http://schemas.microsoft.com/office/powerpoint/2010/main" val="1563341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9452-7B54-F607-CE97-A838A79DC4FC}"/>
              </a:ext>
            </a:extLst>
          </p:cNvPr>
          <p:cNvSpPr>
            <a:spLocks noGrp="1"/>
          </p:cNvSpPr>
          <p:nvPr>
            <p:ph type="title"/>
          </p:nvPr>
        </p:nvSpPr>
        <p:spPr/>
        <p:txBody>
          <a:bodyPr/>
          <a:lstStyle/>
          <a:p>
            <a:r>
              <a:rPr lang="en-US" dirty="0"/>
              <a:t>2016 - Present</a:t>
            </a:r>
          </a:p>
        </p:txBody>
      </p:sp>
      <p:sp>
        <p:nvSpPr>
          <p:cNvPr id="3" name="Content Placeholder 2">
            <a:extLst>
              <a:ext uri="{FF2B5EF4-FFF2-40B4-BE49-F238E27FC236}">
                <a16:creationId xmlns:a16="http://schemas.microsoft.com/office/drawing/2014/main" id="{20CB0E6F-B593-65DB-2897-E8FF3D9336D1}"/>
              </a:ext>
            </a:extLst>
          </p:cNvPr>
          <p:cNvSpPr>
            <a:spLocks noGrp="1"/>
          </p:cNvSpPr>
          <p:nvPr>
            <p:ph idx="1"/>
          </p:nvPr>
        </p:nvSpPr>
        <p:spPr/>
        <p:txBody>
          <a:bodyPr/>
          <a:lstStyle/>
          <a:p>
            <a:r>
              <a:rPr lang="en-US" dirty="0"/>
              <a:t>Sakai starts the roadmap process to capture areas where improvement is needed (2019)</a:t>
            </a:r>
          </a:p>
          <a:p>
            <a:r>
              <a:rPr lang="en-US" dirty="0"/>
              <a:t>Pandemic starts (2020)</a:t>
            </a:r>
          </a:p>
          <a:p>
            <a:r>
              <a:rPr lang="en-US" dirty="0"/>
              <a:t>Oxford leaves for Canvas (2020)</a:t>
            </a:r>
          </a:p>
          <a:p>
            <a:r>
              <a:rPr lang="en-US" dirty="0"/>
              <a:t>NYU leaves for D2L (2021)</a:t>
            </a:r>
          </a:p>
          <a:p>
            <a:r>
              <a:rPr lang="en-US" dirty="0"/>
              <a:t>UCT leaves for D2L (2022)</a:t>
            </a:r>
          </a:p>
          <a:p>
            <a:r>
              <a:rPr lang="en-US" dirty="0"/>
              <a:t>Duke leaves for Canvas (2023)</a:t>
            </a:r>
          </a:p>
          <a:p>
            <a:r>
              <a:rPr lang="en-US" dirty="0"/>
              <a:t>Sakai releases versions 12, 19, 20, 21, 22, 23</a:t>
            </a:r>
          </a:p>
        </p:txBody>
      </p:sp>
    </p:spTree>
    <p:extLst>
      <p:ext uri="{BB962C8B-B14F-4D97-AF65-F5344CB8AC3E}">
        <p14:creationId xmlns:p14="http://schemas.microsoft.com/office/powerpoint/2010/main" val="1800243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5B0C1-2FD5-4DCF-E82E-EA430C94B1FC}"/>
              </a:ext>
            </a:extLst>
          </p:cNvPr>
          <p:cNvSpPr>
            <a:spLocks noGrp="1"/>
          </p:cNvSpPr>
          <p:nvPr>
            <p:ph type="title"/>
          </p:nvPr>
        </p:nvSpPr>
        <p:spPr/>
        <p:txBody>
          <a:bodyPr/>
          <a:lstStyle/>
          <a:p>
            <a:r>
              <a:rPr lang="en-US" dirty="0"/>
              <a:t>Sakai 23</a:t>
            </a:r>
          </a:p>
        </p:txBody>
      </p:sp>
      <p:sp>
        <p:nvSpPr>
          <p:cNvPr id="3" name="Content Placeholder 2">
            <a:extLst>
              <a:ext uri="{FF2B5EF4-FFF2-40B4-BE49-F238E27FC236}">
                <a16:creationId xmlns:a16="http://schemas.microsoft.com/office/drawing/2014/main" id="{FFF298D6-7A16-A985-785F-FE1C336E2DF3}"/>
              </a:ext>
            </a:extLst>
          </p:cNvPr>
          <p:cNvSpPr>
            <a:spLocks noGrp="1"/>
          </p:cNvSpPr>
          <p:nvPr>
            <p:ph idx="1"/>
          </p:nvPr>
        </p:nvSpPr>
        <p:spPr/>
        <p:txBody>
          <a:bodyPr/>
          <a:lstStyle/>
          <a:p>
            <a:r>
              <a:rPr lang="en-US" dirty="0"/>
              <a:t>All new portal</a:t>
            </a:r>
          </a:p>
          <a:p>
            <a:r>
              <a:rPr lang="en-US" dirty="0"/>
              <a:t>Major rewrite of the grading service (grand unification)</a:t>
            </a:r>
          </a:p>
          <a:p>
            <a:r>
              <a:rPr lang="en-US" dirty="0" err="1"/>
              <a:t>SakaiPlus</a:t>
            </a:r>
            <a:endParaRPr lang="en-US" dirty="0"/>
          </a:p>
          <a:p>
            <a:endParaRPr lang="en-US" dirty="0"/>
          </a:p>
          <a:p>
            <a:r>
              <a:rPr lang="en-US" dirty="0"/>
              <a:t>Spanish universities and EDF invest heavily in improving UI and new features targeted towards Sakai 22 and then Sakai 24.</a:t>
            </a:r>
          </a:p>
        </p:txBody>
      </p:sp>
    </p:spTree>
    <p:extLst>
      <p:ext uri="{BB962C8B-B14F-4D97-AF65-F5344CB8AC3E}">
        <p14:creationId xmlns:p14="http://schemas.microsoft.com/office/powerpoint/2010/main" val="3928429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7DA20E-5874-6EC2-14F9-C84EB312688D}"/>
              </a:ext>
            </a:extLst>
          </p:cNvPr>
          <p:cNvSpPr>
            <a:spLocks noGrp="1"/>
          </p:cNvSpPr>
          <p:nvPr>
            <p:ph type="title"/>
          </p:nvPr>
        </p:nvSpPr>
        <p:spPr/>
        <p:txBody>
          <a:bodyPr/>
          <a:lstStyle/>
          <a:p>
            <a:r>
              <a:rPr lang="en-US" dirty="0"/>
              <a:t>So Where Are We</a:t>
            </a:r>
          </a:p>
        </p:txBody>
      </p:sp>
      <p:sp>
        <p:nvSpPr>
          <p:cNvPr id="5" name="Text Placeholder 4">
            <a:extLst>
              <a:ext uri="{FF2B5EF4-FFF2-40B4-BE49-F238E27FC236}">
                <a16:creationId xmlns:a16="http://schemas.microsoft.com/office/drawing/2014/main" id="{F28CBA42-3361-3BAB-59E1-47E92A959E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09478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B81BFD-4F9A-99BF-41D5-566F6E108EEF}"/>
              </a:ext>
            </a:extLst>
          </p:cNvPr>
          <p:cNvSpPr>
            <a:spLocks noGrp="1"/>
          </p:cNvSpPr>
          <p:nvPr>
            <p:ph type="title"/>
          </p:nvPr>
        </p:nvSpPr>
        <p:spPr/>
        <p:txBody>
          <a:bodyPr/>
          <a:lstStyle/>
          <a:p>
            <a:r>
              <a:rPr lang="en-US" dirty="0"/>
              <a:t>Good News</a:t>
            </a:r>
          </a:p>
        </p:txBody>
      </p:sp>
      <p:sp>
        <p:nvSpPr>
          <p:cNvPr id="5" name="Content Placeholder 4">
            <a:extLst>
              <a:ext uri="{FF2B5EF4-FFF2-40B4-BE49-F238E27FC236}">
                <a16:creationId xmlns:a16="http://schemas.microsoft.com/office/drawing/2014/main" id="{87F78A49-BD6C-5FF1-DA79-721BEA2EC07D}"/>
              </a:ext>
            </a:extLst>
          </p:cNvPr>
          <p:cNvSpPr>
            <a:spLocks noGrp="1"/>
          </p:cNvSpPr>
          <p:nvPr>
            <p:ph idx="1"/>
          </p:nvPr>
        </p:nvSpPr>
        <p:spPr/>
        <p:txBody>
          <a:bodyPr/>
          <a:lstStyle/>
          <a:p>
            <a:r>
              <a:rPr lang="en-US" dirty="0"/>
              <a:t>Thanks to the Roadmap, our UI/UX/Feature Set is on par with our competitors</a:t>
            </a:r>
          </a:p>
          <a:p>
            <a:r>
              <a:rPr lang="en-US" dirty="0"/>
              <a:t>I know of no switch away from Sakai that was due to student of faculty dissatisfaction</a:t>
            </a:r>
          </a:p>
          <a:p>
            <a:pPr lvl="1"/>
            <a:r>
              <a:rPr lang="en-US" dirty="0"/>
              <a:t>IT leadership wanting to get off the Sakai train and delegate responsibility</a:t>
            </a:r>
          </a:p>
          <a:p>
            <a:pPr lvl="1"/>
            <a:r>
              <a:rPr lang="en-US" dirty="0"/>
              <a:t>Faculty coming from other schools that wanted to use the same thing as their other school</a:t>
            </a:r>
          </a:p>
          <a:p>
            <a:pPr lvl="1"/>
            <a:endParaRPr lang="en-US" dirty="0"/>
          </a:p>
        </p:txBody>
      </p:sp>
    </p:spTree>
    <p:extLst>
      <p:ext uri="{BB962C8B-B14F-4D97-AF65-F5344CB8AC3E}">
        <p14:creationId xmlns:p14="http://schemas.microsoft.com/office/powerpoint/2010/main" val="3318638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DC27073-591A-4AB5-BE37-783695FC6A01}"/>
              </a:ext>
            </a:extLst>
          </p:cNvPr>
          <p:cNvPicPr>
            <a:picLocks noChangeAspect="1"/>
          </p:cNvPicPr>
          <p:nvPr/>
        </p:nvPicPr>
        <p:blipFill>
          <a:blip r:embed="rId2"/>
          <a:stretch>
            <a:fillRect/>
          </a:stretch>
        </p:blipFill>
        <p:spPr>
          <a:xfrm>
            <a:off x="421865" y="476917"/>
            <a:ext cx="11348269" cy="5904166"/>
          </a:xfrm>
          <a:prstGeom prst="rect">
            <a:avLst/>
          </a:prstGeom>
        </p:spPr>
      </p:pic>
    </p:spTree>
    <p:extLst>
      <p:ext uri="{BB962C8B-B14F-4D97-AF65-F5344CB8AC3E}">
        <p14:creationId xmlns:p14="http://schemas.microsoft.com/office/powerpoint/2010/main" val="4165807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741F-1F8D-2E9F-5DAD-E076243AC940}"/>
              </a:ext>
            </a:extLst>
          </p:cNvPr>
          <p:cNvSpPr>
            <a:spLocks noGrp="1"/>
          </p:cNvSpPr>
          <p:nvPr>
            <p:ph type="title"/>
          </p:nvPr>
        </p:nvSpPr>
        <p:spPr/>
        <p:txBody>
          <a:bodyPr/>
          <a:lstStyle/>
          <a:p>
            <a:r>
              <a:rPr lang="en-US" dirty="0"/>
              <a:t>Bad News</a:t>
            </a:r>
          </a:p>
        </p:txBody>
      </p:sp>
      <p:sp>
        <p:nvSpPr>
          <p:cNvPr id="3" name="Content Placeholder 2">
            <a:extLst>
              <a:ext uri="{FF2B5EF4-FFF2-40B4-BE49-F238E27FC236}">
                <a16:creationId xmlns:a16="http://schemas.microsoft.com/office/drawing/2014/main" id="{779A19B8-B94C-22F0-605A-4184ACD600FE}"/>
              </a:ext>
            </a:extLst>
          </p:cNvPr>
          <p:cNvSpPr>
            <a:spLocks noGrp="1"/>
          </p:cNvSpPr>
          <p:nvPr>
            <p:ph idx="1"/>
          </p:nvPr>
        </p:nvSpPr>
        <p:spPr/>
        <p:txBody>
          <a:bodyPr/>
          <a:lstStyle/>
          <a:p>
            <a:r>
              <a:rPr lang="en-US" dirty="0"/>
              <a:t>Sakai is a hard-sell as the enterprise LMS for a medium to large campus</a:t>
            </a:r>
          </a:p>
          <a:p>
            <a:r>
              <a:rPr lang="en-US" dirty="0"/>
              <a:t>Large schools are moving away</a:t>
            </a:r>
          </a:p>
          <a:p>
            <a:r>
              <a:rPr lang="en-US" dirty="0"/>
              <a:t>Revenue into Longsight from those large schools is also dropping</a:t>
            </a:r>
          </a:p>
          <a:p>
            <a:endParaRPr lang="en-US" dirty="0"/>
          </a:p>
          <a:p>
            <a:endParaRPr lang="en-US" dirty="0"/>
          </a:p>
        </p:txBody>
      </p:sp>
    </p:spTree>
    <p:extLst>
      <p:ext uri="{BB962C8B-B14F-4D97-AF65-F5344CB8AC3E}">
        <p14:creationId xmlns:p14="http://schemas.microsoft.com/office/powerpoint/2010/main" val="1839314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90633E-B771-166E-04BB-F7335BF3EC57}"/>
              </a:ext>
            </a:extLst>
          </p:cNvPr>
          <p:cNvSpPr>
            <a:spLocks noGrp="1"/>
          </p:cNvSpPr>
          <p:nvPr>
            <p:ph type="title"/>
          </p:nvPr>
        </p:nvSpPr>
        <p:spPr/>
        <p:txBody>
          <a:bodyPr/>
          <a:lstStyle/>
          <a:p>
            <a:r>
              <a:rPr lang="en-US" dirty="0"/>
              <a:t>Where to we go from here?</a:t>
            </a:r>
          </a:p>
        </p:txBody>
      </p:sp>
      <p:sp>
        <p:nvSpPr>
          <p:cNvPr id="5" name="Text Placeholder 4">
            <a:extLst>
              <a:ext uri="{FF2B5EF4-FFF2-40B4-BE49-F238E27FC236}">
                <a16:creationId xmlns:a16="http://schemas.microsoft.com/office/drawing/2014/main" id="{927F95C5-65B2-D51F-0A9C-464FF3B5EA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1229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s pointless&quot; - by Trungphan2 - SatPost by Trung Phan">
            <a:extLst>
              <a:ext uri="{FF2B5EF4-FFF2-40B4-BE49-F238E27FC236}">
                <a16:creationId xmlns:a16="http://schemas.microsoft.com/office/drawing/2014/main" id="{57E5E24B-4337-92CF-CE65-AF171831A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37" y="0"/>
            <a:ext cx="11120907" cy="687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715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D04E-D082-6981-2262-0F30A0101D18}"/>
              </a:ext>
            </a:extLst>
          </p:cNvPr>
          <p:cNvSpPr>
            <a:spLocks noGrp="1"/>
          </p:cNvSpPr>
          <p:nvPr>
            <p:ph type="title"/>
          </p:nvPr>
        </p:nvSpPr>
        <p:spPr/>
        <p:txBody>
          <a:bodyPr/>
          <a:lstStyle/>
          <a:p>
            <a:r>
              <a:rPr lang="en-US" dirty="0"/>
              <a:t>Two Problems to Solve	</a:t>
            </a:r>
          </a:p>
        </p:txBody>
      </p:sp>
      <p:sp>
        <p:nvSpPr>
          <p:cNvPr id="3" name="Content Placeholder 2">
            <a:extLst>
              <a:ext uri="{FF2B5EF4-FFF2-40B4-BE49-F238E27FC236}">
                <a16:creationId xmlns:a16="http://schemas.microsoft.com/office/drawing/2014/main" id="{644C5A9F-A0B8-30B6-9628-5E85CDB41A89}"/>
              </a:ext>
            </a:extLst>
          </p:cNvPr>
          <p:cNvSpPr>
            <a:spLocks noGrp="1"/>
          </p:cNvSpPr>
          <p:nvPr>
            <p:ph idx="1"/>
          </p:nvPr>
        </p:nvSpPr>
        <p:spPr/>
        <p:txBody>
          <a:bodyPr>
            <a:noAutofit/>
          </a:bodyPr>
          <a:lstStyle/>
          <a:p>
            <a:r>
              <a:rPr lang="en-US" dirty="0"/>
              <a:t>How to bring new schools into Sakai to fund the core development and community coordination?</a:t>
            </a:r>
          </a:p>
          <a:p>
            <a:r>
              <a:rPr lang="en-US" dirty="0"/>
              <a:t>Is there a unique opportunity to de-stagnate the market, now dominated by Canvas, D2L, and Blackboard?</a:t>
            </a:r>
          </a:p>
          <a:p>
            <a:pPr lvl="1"/>
            <a:r>
              <a:rPr lang="en-US" dirty="0"/>
              <a:t>All these systems are pretty close to what Blackboard had in 2002.</a:t>
            </a:r>
          </a:p>
          <a:p>
            <a:pPr lvl="1"/>
            <a:r>
              <a:rPr lang="en-US" dirty="0"/>
              <a:t>The only real change is who has market share	</a:t>
            </a:r>
          </a:p>
          <a:p>
            <a:r>
              <a:rPr lang="en-US" dirty="0"/>
              <a:t>Is there an opportunity for something new that no one is seeing right now?  Much like Canvas saw in 2008 and released in 2011 with growth in 2013 and on…</a:t>
            </a:r>
          </a:p>
          <a:p>
            <a:endParaRPr lang="en-US"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4026158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89E1-5A89-6B0A-7B6A-BDC8E9AE8651}"/>
              </a:ext>
            </a:extLst>
          </p:cNvPr>
          <p:cNvSpPr>
            <a:spLocks noGrp="1"/>
          </p:cNvSpPr>
          <p:nvPr>
            <p:ph type="title"/>
          </p:nvPr>
        </p:nvSpPr>
        <p:spPr/>
        <p:txBody>
          <a:bodyPr/>
          <a:lstStyle/>
          <a:p>
            <a:r>
              <a:rPr lang="en-US" dirty="0" err="1"/>
              <a:t>SakaiPlus</a:t>
            </a:r>
            <a:endParaRPr lang="en-US" dirty="0"/>
          </a:p>
        </p:txBody>
      </p:sp>
      <p:sp>
        <p:nvSpPr>
          <p:cNvPr id="3" name="Content Placeholder 2">
            <a:extLst>
              <a:ext uri="{FF2B5EF4-FFF2-40B4-BE49-F238E27FC236}">
                <a16:creationId xmlns:a16="http://schemas.microsoft.com/office/drawing/2014/main" id="{E23C02F7-DF51-DA3E-717C-BBD854466676}"/>
              </a:ext>
            </a:extLst>
          </p:cNvPr>
          <p:cNvSpPr>
            <a:spLocks noGrp="1"/>
          </p:cNvSpPr>
          <p:nvPr>
            <p:ph idx="1"/>
          </p:nvPr>
        </p:nvSpPr>
        <p:spPr>
          <a:xfrm>
            <a:off x="838200" y="1825625"/>
            <a:ext cx="5970104" cy="4351338"/>
          </a:xfrm>
        </p:spPr>
        <p:txBody>
          <a:bodyPr/>
          <a:lstStyle/>
          <a:p>
            <a:r>
              <a:rPr lang="en-US" dirty="0"/>
              <a:t>Part of Sakai 23</a:t>
            </a:r>
          </a:p>
          <a:p>
            <a:r>
              <a:rPr lang="en-US" dirty="0"/>
              <a:t>Pretty interesting to schools that never even used Sakai</a:t>
            </a:r>
          </a:p>
          <a:p>
            <a:r>
              <a:rPr lang="en-US" dirty="0"/>
              <a:t>Also interesting to schools transitioning off Sakai</a:t>
            </a:r>
          </a:p>
          <a:p>
            <a:r>
              <a:rPr lang="en-US" dirty="0"/>
              <a:t>Real multi-tenant hosting keeps costs of small instances really low</a:t>
            </a:r>
          </a:p>
          <a:p>
            <a:r>
              <a:rPr lang="en-US" dirty="0"/>
              <a:t>Can help sustain </a:t>
            </a:r>
            <a:r>
              <a:rPr lang="en-US" dirty="0" err="1"/>
              <a:t>SakaiLMS</a:t>
            </a:r>
            <a:r>
              <a:rPr lang="en-US" dirty="0"/>
              <a:t> as an Enterprise LMS for years if successful</a:t>
            </a:r>
          </a:p>
        </p:txBody>
      </p:sp>
      <p:pic>
        <p:nvPicPr>
          <p:cNvPr id="5" name="Picture 4" descr="A picture containing text, book, different&#10;&#10;Description automatically generated">
            <a:extLst>
              <a:ext uri="{FF2B5EF4-FFF2-40B4-BE49-F238E27FC236}">
                <a16:creationId xmlns:a16="http://schemas.microsoft.com/office/drawing/2014/main" id="{756570BA-B1A8-35B2-0E4E-D49A62919F14}"/>
              </a:ext>
            </a:extLst>
          </p:cNvPr>
          <p:cNvPicPr>
            <a:picLocks noChangeAspect="1"/>
          </p:cNvPicPr>
          <p:nvPr/>
        </p:nvPicPr>
        <p:blipFill>
          <a:blip r:embed="rId2"/>
          <a:stretch>
            <a:fillRect/>
          </a:stretch>
        </p:blipFill>
        <p:spPr>
          <a:xfrm>
            <a:off x="7580464" y="1352676"/>
            <a:ext cx="4089279" cy="3938651"/>
          </a:xfrm>
          <a:prstGeom prst="rect">
            <a:avLst/>
          </a:prstGeom>
        </p:spPr>
      </p:pic>
    </p:spTree>
    <p:extLst>
      <p:ext uri="{BB962C8B-B14F-4D97-AF65-F5344CB8AC3E}">
        <p14:creationId xmlns:p14="http://schemas.microsoft.com/office/powerpoint/2010/main" val="414727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web page&#10;&#10;Description automatically generated">
            <a:extLst>
              <a:ext uri="{FF2B5EF4-FFF2-40B4-BE49-F238E27FC236}">
                <a16:creationId xmlns:a16="http://schemas.microsoft.com/office/drawing/2014/main" id="{C586325E-5F6F-A75A-9FF1-94ADF0E198EF}"/>
              </a:ext>
            </a:extLst>
          </p:cNvPr>
          <p:cNvPicPr>
            <a:picLocks noChangeAspect="1"/>
          </p:cNvPicPr>
          <p:nvPr/>
        </p:nvPicPr>
        <p:blipFill rotWithShape="1">
          <a:blip r:embed="rId2"/>
          <a:srcRect t="361" r="2" b="5070"/>
          <a:stretch/>
        </p:blipFill>
        <p:spPr>
          <a:xfrm>
            <a:off x="192526" y="550518"/>
            <a:ext cx="5799477" cy="2783429"/>
          </a:xfrm>
          <a:prstGeom prst="rect">
            <a:avLst/>
          </a:prstGeom>
        </p:spPr>
      </p:pic>
      <p:pic>
        <p:nvPicPr>
          <p:cNvPr id="2054" name="Picture 6">
            <a:extLst>
              <a:ext uri="{FF2B5EF4-FFF2-40B4-BE49-F238E27FC236}">
                <a16:creationId xmlns:a16="http://schemas.microsoft.com/office/drawing/2014/main" id="{435B1414-E97E-B348-24C5-1D709F7E06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21" r="14267" b="-2"/>
          <a:stretch/>
        </p:blipFill>
        <p:spPr bwMode="auto">
          <a:xfrm>
            <a:off x="6191622" y="550517"/>
            <a:ext cx="579694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836F1EF-7DAE-F0AC-D6ED-8DA297B2AC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5" r="2" b="2"/>
          <a:stretch/>
        </p:blipFill>
        <p:spPr bwMode="auto">
          <a:xfrm>
            <a:off x="196714" y="3514856"/>
            <a:ext cx="5799477" cy="27926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349A2F1-FC0B-B4F4-A85F-36B4F70879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79" r="-3" b="-3"/>
          <a:stretch/>
        </p:blipFill>
        <p:spPr bwMode="auto">
          <a:xfrm>
            <a:off x="6195810" y="3514855"/>
            <a:ext cx="5796945" cy="27926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B5DCF6-2A93-F2B7-4726-1C1AD7B5D716}"/>
              </a:ext>
            </a:extLst>
          </p:cNvPr>
          <p:cNvSpPr txBox="1"/>
          <p:nvPr/>
        </p:nvSpPr>
        <p:spPr>
          <a:xfrm>
            <a:off x="11204006" y="6450124"/>
            <a:ext cx="652743" cy="369332"/>
          </a:xfrm>
          <a:prstGeom prst="rect">
            <a:avLst/>
          </a:prstGeom>
          <a:noFill/>
        </p:spPr>
        <p:txBody>
          <a:bodyPr wrap="none" rtlCol="0">
            <a:spAutoFit/>
          </a:bodyPr>
          <a:lstStyle/>
          <a:p>
            <a:r>
              <a:rPr lang="en-US" dirty="0"/>
              <a:t>2003</a:t>
            </a:r>
          </a:p>
        </p:txBody>
      </p:sp>
    </p:spTree>
    <p:extLst>
      <p:ext uri="{BB962C8B-B14F-4D97-AF65-F5344CB8AC3E}">
        <p14:creationId xmlns:p14="http://schemas.microsoft.com/office/powerpoint/2010/main" val="2133028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C30C-0E0E-CC88-5027-6FFEA7712350}"/>
              </a:ext>
            </a:extLst>
          </p:cNvPr>
          <p:cNvSpPr>
            <a:spLocks noGrp="1"/>
          </p:cNvSpPr>
          <p:nvPr>
            <p:ph type="title"/>
          </p:nvPr>
        </p:nvSpPr>
        <p:spPr/>
        <p:txBody>
          <a:bodyPr/>
          <a:lstStyle/>
          <a:p>
            <a:r>
              <a:rPr lang="en-US" dirty="0"/>
              <a:t>Beyond </a:t>
            </a:r>
            <a:r>
              <a:rPr lang="en-US" dirty="0" err="1"/>
              <a:t>SakaiPlus</a:t>
            </a:r>
            <a:endParaRPr lang="en-US" dirty="0"/>
          </a:p>
        </p:txBody>
      </p:sp>
      <p:pic>
        <p:nvPicPr>
          <p:cNvPr id="4" name="Picture 3" descr="A picture containing text, book, different&#10;&#10;Description automatically generated">
            <a:extLst>
              <a:ext uri="{FF2B5EF4-FFF2-40B4-BE49-F238E27FC236}">
                <a16:creationId xmlns:a16="http://schemas.microsoft.com/office/drawing/2014/main" id="{07FDA5A7-8A14-EB1E-3219-322594F43F31}"/>
              </a:ext>
            </a:extLst>
          </p:cNvPr>
          <p:cNvPicPr>
            <a:picLocks noChangeAspect="1"/>
          </p:cNvPicPr>
          <p:nvPr/>
        </p:nvPicPr>
        <p:blipFill>
          <a:blip r:embed="rId2"/>
          <a:stretch>
            <a:fillRect/>
          </a:stretch>
        </p:blipFill>
        <p:spPr>
          <a:xfrm>
            <a:off x="1169990" y="1690688"/>
            <a:ext cx="4089279" cy="3938651"/>
          </a:xfrm>
          <a:prstGeom prst="rect">
            <a:avLst/>
          </a:prstGeom>
        </p:spPr>
      </p:pic>
      <p:sp>
        <p:nvSpPr>
          <p:cNvPr id="5" name="Rectangle 4">
            <a:extLst>
              <a:ext uri="{FF2B5EF4-FFF2-40B4-BE49-F238E27FC236}">
                <a16:creationId xmlns:a16="http://schemas.microsoft.com/office/drawing/2014/main" id="{94E68B08-B069-8D67-0F43-FFB38F296514}"/>
              </a:ext>
            </a:extLst>
          </p:cNvPr>
          <p:cNvSpPr/>
          <p:nvPr/>
        </p:nvSpPr>
        <p:spPr>
          <a:xfrm>
            <a:off x="6391126" y="2036064"/>
            <a:ext cx="2304288" cy="9387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7" name="Curved Connector 6">
            <a:extLst>
              <a:ext uri="{FF2B5EF4-FFF2-40B4-BE49-F238E27FC236}">
                <a16:creationId xmlns:a16="http://schemas.microsoft.com/office/drawing/2014/main" id="{CA68D0C1-DF4F-136F-51F9-A9111C3811B8}"/>
              </a:ext>
            </a:extLst>
          </p:cNvPr>
          <p:cNvCxnSpPr>
            <a:cxnSpLocks/>
            <a:stCxn id="4" idx="3"/>
            <a:endCxn id="5" idx="1"/>
          </p:cNvCxnSpPr>
          <p:nvPr/>
        </p:nvCxnSpPr>
        <p:spPr>
          <a:xfrm flipV="1">
            <a:off x="5259269" y="2505456"/>
            <a:ext cx="1131857" cy="1154558"/>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251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755225-1C11-17CD-0691-6E8061C00633}"/>
              </a:ext>
            </a:extLst>
          </p:cNvPr>
          <p:cNvSpPr>
            <a:spLocks noGrp="1"/>
          </p:cNvSpPr>
          <p:nvPr>
            <p:ph type="title"/>
          </p:nvPr>
        </p:nvSpPr>
        <p:spPr/>
        <p:txBody>
          <a:bodyPr/>
          <a:lstStyle/>
          <a:p>
            <a:r>
              <a:rPr lang="en-US" dirty="0"/>
              <a:t>What is an LMS?</a:t>
            </a:r>
          </a:p>
        </p:txBody>
      </p:sp>
      <p:sp>
        <p:nvSpPr>
          <p:cNvPr id="4" name="Content Placeholder 3">
            <a:extLst>
              <a:ext uri="{FF2B5EF4-FFF2-40B4-BE49-F238E27FC236}">
                <a16:creationId xmlns:a16="http://schemas.microsoft.com/office/drawing/2014/main" id="{C8081CDD-5BE1-33C3-60B8-CDC119EA71D9}"/>
              </a:ext>
            </a:extLst>
          </p:cNvPr>
          <p:cNvSpPr>
            <a:spLocks noGrp="1"/>
          </p:cNvSpPr>
          <p:nvPr>
            <p:ph idx="1"/>
          </p:nvPr>
        </p:nvSpPr>
        <p:spPr/>
        <p:txBody>
          <a:bodyPr/>
          <a:lstStyle/>
          <a:p>
            <a:r>
              <a:rPr lang="en-US" dirty="0"/>
              <a:t>Course Authoring – Common Cartridge</a:t>
            </a:r>
          </a:p>
          <a:p>
            <a:r>
              <a:rPr lang="en-US" dirty="0"/>
              <a:t>Enrollment Management - </a:t>
            </a:r>
            <a:r>
              <a:rPr lang="en-US" dirty="0" err="1"/>
              <a:t>OneRoster</a:t>
            </a:r>
            <a:endParaRPr lang="en-US" dirty="0"/>
          </a:p>
          <a:p>
            <a:r>
              <a:rPr lang="en-US" dirty="0"/>
              <a:t>Course Management Runtime – LTI Advantage</a:t>
            </a:r>
          </a:p>
          <a:p>
            <a:pPr lvl="1"/>
            <a:r>
              <a:rPr lang="en-US" dirty="0"/>
              <a:t>Tool Orchestration – LTI </a:t>
            </a:r>
          </a:p>
          <a:p>
            <a:pPr lvl="1"/>
            <a:r>
              <a:rPr lang="en-US" dirty="0"/>
              <a:t>Roster Orchestration – Names and Roles</a:t>
            </a:r>
          </a:p>
          <a:p>
            <a:pPr lvl="1"/>
            <a:r>
              <a:rPr lang="en-US" dirty="0"/>
              <a:t>Grade Book – Outcomes </a:t>
            </a:r>
          </a:p>
          <a:p>
            <a:r>
              <a:rPr lang="en-US" dirty="0"/>
              <a:t>Course Tracking – Caliper / XAPI</a:t>
            </a:r>
          </a:p>
          <a:p>
            <a:r>
              <a:rPr lang="en-US" dirty="0"/>
              <a:t>Other things like Rubrics / Competencies and Academic Standards</a:t>
            </a:r>
          </a:p>
        </p:txBody>
      </p:sp>
    </p:spTree>
    <p:extLst>
      <p:ext uri="{BB962C8B-B14F-4D97-AF65-F5344CB8AC3E}">
        <p14:creationId xmlns:p14="http://schemas.microsoft.com/office/powerpoint/2010/main" val="3617754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83BE-6734-2BC8-948F-91C86899F98A}"/>
              </a:ext>
            </a:extLst>
          </p:cNvPr>
          <p:cNvSpPr>
            <a:spLocks noGrp="1"/>
          </p:cNvSpPr>
          <p:nvPr>
            <p:ph type="title"/>
          </p:nvPr>
        </p:nvSpPr>
        <p:spPr/>
        <p:txBody>
          <a:bodyPr/>
          <a:lstStyle/>
          <a:p>
            <a:r>
              <a:rPr lang="en-US" dirty="0"/>
              <a:t>If you were to build an LMS in 2024…</a:t>
            </a:r>
          </a:p>
        </p:txBody>
      </p:sp>
      <p:sp>
        <p:nvSpPr>
          <p:cNvPr id="3" name="Content Placeholder 2">
            <a:extLst>
              <a:ext uri="{FF2B5EF4-FFF2-40B4-BE49-F238E27FC236}">
                <a16:creationId xmlns:a16="http://schemas.microsoft.com/office/drawing/2014/main" id="{5E791F7D-BBEF-C131-B24A-A4C2B4990C0F}"/>
              </a:ext>
            </a:extLst>
          </p:cNvPr>
          <p:cNvSpPr>
            <a:spLocks noGrp="1"/>
          </p:cNvSpPr>
          <p:nvPr>
            <p:ph idx="1"/>
          </p:nvPr>
        </p:nvSpPr>
        <p:spPr/>
        <p:txBody>
          <a:bodyPr>
            <a:normAutofit lnSpcReduction="10000"/>
          </a:bodyPr>
          <a:lstStyle/>
          <a:p>
            <a:r>
              <a:rPr lang="en-US" dirty="0"/>
              <a:t>Standards would be at the core</a:t>
            </a:r>
          </a:p>
          <a:p>
            <a:pPr lvl="1"/>
            <a:r>
              <a:rPr lang="en-US" dirty="0"/>
              <a:t>The overall architecture / decomposition</a:t>
            </a:r>
          </a:p>
          <a:p>
            <a:pPr lvl="1"/>
            <a:r>
              <a:rPr lang="en-US" dirty="0"/>
              <a:t>The "internal design documents"</a:t>
            </a:r>
          </a:p>
          <a:p>
            <a:pPr lvl="1"/>
            <a:r>
              <a:rPr lang="en-US" dirty="0"/>
              <a:t>The web services</a:t>
            </a:r>
          </a:p>
          <a:p>
            <a:pPr lvl="1"/>
            <a:endParaRPr lang="en-US" dirty="0"/>
          </a:p>
          <a:p>
            <a:r>
              <a:rPr lang="en-US" dirty="0"/>
              <a:t>There would be a complete separation between UI/UX on the front end and service implementations on the back end</a:t>
            </a:r>
          </a:p>
          <a:p>
            <a:pPr lvl="1"/>
            <a:r>
              <a:rPr lang="en-US" dirty="0"/>
              <a:t>Progressive Web Application</a:t>
            </a:r>
          </a:p>
          <a:p>
            <a:pPr lvl="1"/>
            <a:r>
              <a:rPr lang="en-US" dirty="0"/>
              <a:t>Augmented Reality</a:t>
            </a:r>
          </a:p>
          <a:p>
            <a:pPr lvl="1"/>
            <a:r>
              <a:rPr lang="en-US" dirty="0"/>
              <a:t>Video Game Console</a:t>
            </a:r>
          </a:p>
          <a:p>
            <a:pPr lvl="1"/>
            <a:r>
              <a:rPr lang="en-US" dirty="0"/>
              <a:t>Television Application</a:t>
            </a:r>
          </a:p>
        </p:txBody>
      </p:sp>
    </p:spTree>
    <p:extLst>
      <p:ext uri="{BB962C8B-B14F-4D97-AF65-F5344CB8AC3E}">
        <p14:creationId xmlns:p14="http://schemas.microsoft.com/office/powerpoint/2010/main" val="1528144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493C-B204-CFB8-AC28-8610E9127564}"/>
              </a:ext>
            </a:extLst>
          </p:cNvPr>
          <p:cNvSpPr>
            <a:spLocks noGrp="1"/>
          </p:cNvSpPr>
          <p:nvPr>
            <p:ph type="title"/>
          </p:nvPr>
        </p:nvSpPr>
        <p:spPr/>
        <p:txBody>
          <a:bodyPr/>
          <a:lstStyle/>
          <a:p>
            <a:r>
              <a:rPr lang="en-US" dirty="0"/>
              <a:t>Why Rewrites Fail or Take a Long Time</a:t>
            </a:r>
          </a:p>
        </p:txBody>
      </p:sp>
      <p:sp>
        <p:nvSpPr>
          <p:cNvPr id="3" name="Content Placeholder 2">
            <a:extLst>
              <a:ext uri="{FF2B5EF4-FFF2-40B4-BE49-F238E27FC236}">
                <a16:creationId xmlns:a16="http://schemas.microsoft.com/office/drawing/2014/main" id="{80CC928B-F324-B371-6E63-18A13B3B2FD2}"/>
              </a:ext>
            </a:extLst>
          </p:cNvPr>
          <p:cNvSpPr>
            <a:spLocks noGrp="1"/>
          </p:cNvSpPr>
          <p:nvPr>
            <p:ph idx="1"/>
          </p:nvPr>
        </p:nvSpPr>
        <p:spPr/>
        <p:txBody>
          <a:bodyPr/>
          <a:lstStyle/>
          <a:p>
            <a:r>
              <a:rPr lang="en-US" dirty="0"/>
              <a:t>We start with a small team of 4-5 fresh, excited developers</a:t>
            </a:r>
          </a:p>
          <a:p>
            <a:pPr lvl="1"/>
            <a:r>
              <a:rPr lang="en-US" dirty="0"/>
              <a:t>Brand new tech stack – decided on at the first meeting of the five </a:t>
            </a:r>
            <a:r>
              <a:rPr lang="en-US" dirty="0" err="1"/>
              <a:t>devs</a:t>
            </a:r>
            <a:endParaRPr lang="en-US" dirty="0"/>
          </a:p>
          <a:p>
            <a:pPr lvl="1"/>
            <a:r>
              <a:rPr lang="en-US" dirty="0"/>
              <a:t>Little awareness of the legacy product</a:t>
            </a:r>
          </a:p>
          <a:p>
            <a:pPr lvl="1"/>
            <a:r>
              <a:rPr lang="en-US" dirty="0"/>
              <a:t>Little awareness of the myriad of use cases that are represented un the legacy product</a:t>
            </a:r>
          </a:p>
          <a:p>
            <a:pPr lvl="1"/>
            <a:r>
              <a:rPr lang="en-US" dirty="0"/>
              <a:t>Are told to get back to basics and write a simple system with gradebook, files, quiz engine, and a threaded discussion</a:t>
            </a:r>
          </a:p>
          <a:p>
            <a:pPr lvl="1"/>
            <a:r>
              <a:rPr lang="en-US" dirty="0"/>
              <a:t>Don't talk to any teachers or instructional designers</a:t>
            </a:r>
          </a:p>
          <a:p>
            <a:r>
              <a:rPr lang="en-US" dirty="0"/>
              <a:t>We give you 12 months</a:t>
            </a:r>
          </a:p>
          <a:p>
            <a:r>
              <a:rPr lang="en-US" dirty="0"/>
              <a:t>We talk up the new project and kind of ignore the legacy project</a:t>
            </a:r>
          </a:p>
        </p:txBody>
      </p:sp>
    </p:spTree>
    <p:extLst>
      <p:ext uri="{BB962C8B-B14F-4D97-AF65-F5344CB8AC3E}">
        <p14:creationId xmlns:p14="http://schemas.microsoft.com/office/powerpoint/2010/main" val="3040061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FE81-E28B-138E-3C5F-50452AE2B404}"/>
              </a:ext>
            </a:extLst>
          </p:cNvPr>
          <p:cNvSpPr>
            <a:spLocks noGrp="1"/>
          </p:cNvSpPr>
          <p:nvPr>
            <p:ph type="title"/>
          </p:nvPr>
        </p:nvSpPr>
        <p:spPr/>
        <p:txBody>
          <a:bodyPr/>
          <a:lstStyle/>
          <a:p>
            <a:r>
              <a:rPr lang="en-US" dirty="0"/>
              <a:t>The History of LMS Rewrites</a:t>
            </a:r>
          </a:p>
        </p:txBody>
      </p:sp>
      <p:sp>
        <p:nvSpPr>
          <p:cNvPr id="3" name="Content Placeholder 2">
            <a:extLst>
              <a:ext uri="{FF2B5EF4-FFF2-40B4-BE49-F238E27FC236}">
                <a16:creationId xmlns:a16="http://schemas.microsoft.com/office/drawing/2014/main" id="{2B44754B-EB2C-22AC-9415-0F71B154B322}"/>
              </a:ext>
            </a:extLst>
          </p:cNvPr>
          <p:cNvSpPr>
            <a:spLocks noGrp="1"/>
          </p:cNvSpPr>
          <p:nvPr>
            <p:ph idx="1"/>
          </p:nvPr>
        </p:nvSpPr>
        <p:spPr/>
        <p:txBody>
          <a:bodyPr/>
          <a:lstStyle/>
          <a:p>
            <a:r>
              <a:rPr lang="en-US" dirty="0"/>
              <a:t>WebCT Vista – Killed the company</a:t>
            </a:r>
          </a:p>
          <a:p>
            <a:r>
              <a:rPr lang="en-US" dirty="0"/>
              <a:t>Blackboard Learn – Took far longer than expected, eventually they invested enough in Blackboard Basic to bridge the gap</a:t>
            </a:r>
          </a:p>
          <a:p>
            <a:r>
              <a:rPr lang="en-US" dirty="0"/>
              <a:t>Sakai 3.0 – Pitched the code and restarted with a new team and leadership – four times!  Pitched the tech stack a few times.</a:t>
            </a:r>
          </a:p>
          <a:p>
            <a:r>
              <a:rPr lang="en-US" dirty="0"/>
              <a:t>Canvas – Took 4 years with a 2 year friendly customer beta period</a:t>
            </a:r>
          </a:p>
          <a:p>
            <a:r>
              <a:rPr lang="en-US" dirty="0"/>
              <a:t>Blackboard Ultra – Took a break, slowed down, kept legacy in place, focused on moving to the cloud and getting rid of Oracle, regret the choice of Angular </a:t>
            </a:r>
          </a:p>
        </p:txBody>
      </p:sp>
    </p:spTree>
    <p:extLst>
      <p:ext uri="{BB962C8B-B14F-4D97-AF65-F5344CB8AC3E}">
        <p14:creationId xmlns:p14="http://schemas.microsoft.com/office/powerpoint/2010/main" val="1129197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8C71-456E-715B-689C-2CE26024A7B2}"/>
              </a:ext>
            </a:extLst>
          </p:cNvPr>
          <p:cNvSpPr>
            <a:spLocks noGrp="1"/>
          </p:cNvSpPr>
          <p:nvPr>
            <p:ph type="title"/>
          </p:nvPr>
        </p:nvSpPr>
        <p:spPr/>
        <p:txBody>
          <a:bodyPr/>
          <a:lstStyle/>
          <a:p>
            <a:r>
              <a:rPr lang="en-US" dirty="0"/>
              <a:t>What if…</a:t>
            </a:r>
          </a:p>
        </p:txBody>
      </p:sp>
      <p:sp>
        <p:nvSpPr>
          <p:cNvPr id="3" name="Content Placeholder 2">
            <a:extLst>
              <a:ext uri="{FF2B5EF4-FFF2-40B4-BE49-F238E27FC236}">
                <a16:creationId xmlns:a16="http://schemas.microsoft.com/office/drawing/2014/main" id="{61DFA6A3-E883-8D76-3E58-6C742825FFF2}"/>
              </a:ext>
            </a:extLst>
          </p:cNvPr>
          <p:cNvSpPr>
            <a:spLocks noGrp="1"/>
          </p:cNvSpPr>
          <p:nvPr>
            <p:ph idx="1"/>
          </p:nvPr>
        </p:nvSpPr>
        <p:spPr/>
        <p:txBody>
          <a:bodyPr>
            <a:normAutofit lnSpcReduction="10000"/>
          </a:bodyPr>
          <a:lstStyle/>
          <a:p>
            <a:r>
              <a:rPr lang="en-US" dirty="0"/>
              <a:t>We had a team of 10 developers deeply connected to a community of teachers , instructional designers, and students</a:t>
            </a:r>
          </a:p>
          <a:p>
            <a:pPr lvl="1"/>
            <a:r>
              <a:rPr lang="en-US" dirty="0"/>
              <a:t>Experts in developing a production / scalable LMS</a:t>
            </a:r>
          </a:p>
          <a:p>
            <a:pPr lvl="1"/>
            <a:r>
              <a:rPr lang="en-US" dirty="0"/>
              <a:t>Experience in choosing new tech stacks and then living with that choice years later</a:t>
            </a:r>
          </a:p>
          <a:p>
            <a:pPr lvl="1"/>
            <a:r>
              <a:rPr lang="en-US" dirty="0"/>
              <a:t>Experienced in the complexity required in a new LMS</a:t>
            </a:r>
          </a:p>
          <a:p>
            <a:pPr lvl="1"/>
            <a:r>
              <a:rPr lang="en-US" dirty="0"/>
              <a:t>Able to continuously bring new ideas from the rewrite back to the legacy LMS and put them into production with real users</a:t>
            </a:r>
          </a:p>
          <a:p>
            <a:r>
              <a:rPr lang="en-US" dirty="0"/>
              <a:t>And we gave them 3-5 years</a:t>
            </a:r>
          </a:p>
          <a:p>
            <a:r>
              <a:rPr lang="en-US" dirty="0"/>
              <a:t>We learn from the mistakes of WebCT Vista, Sakai 3.0, Blackboard Learn, Blackboard Ultra and emulate the success of Canvas</a:t>
            </a:r>
          </a:p>
        </p:txBody>
      </p:sp>
    </p:spTree>
    <p:extLst>
      <p:ext uri="{BB962C8B-B14F-4D97-AF65-F5344CB8AC3E}">
        <p14:creationId xmlns:p14="http://schemas.microsoft.com/office/powerpoint/2010/main" val="137758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6C5-42DE-D73F-9234-D09FC808E0A2}"/>
              </a:ext>
            </a:extLst>
          </p:cNvPr>
          <p:cNvSpPr>
            <a:spLocks noGrp="1"/>
          </p:cNvSpPr>
          <p:nvPr>
            <p:ph type="title"/>
          </p:nvPr>
        </p:nvSpPr>
        <p:spPr/>
        <p:txBody>
          <a:bodyPr/>
          <a:lstStyle/>
          <a:p>
            <a:r>
              <a:rPr lang="en-US" dirty="0"/>
              <a:t>As a Teacher…</a:t>
            </a:r>
          </a:p>
        </p:txBody>
      </p:sp>
      <p:sp>
        <p:nvSpPr>
          <p:cNvPr id="3" name="Content Placeholder 2">
            <a:extLst>
              <a:ext uri="{FF2B5EF4-FFF2-40B4-BE49-F238E27FC236}">
                <a16:creationId xmlns:a16="http://schemas.microsoft.com/office/drawing/2014/main" id="{C93365DD-7746-65B3-D424-CDE70ED98C22}"/>
              </a:ext>
            </a:extLst>
          </p:cNvPr>
          <p:cNvSpPr>
            <a:spLocks noGrp="1"/>
          </p:cNvSpPr>
          <p:nvPr>
            <p:ph idx="1"/>
          </p:nvPr>
        </p:nvSpPr>
        <p:spPr/>
        <p:txBody>
          <a:bodyPr/>
          <a:lstStyle/>
          <a:p>
            <a:r>
              <a:rPr lang="en-US" dirty="0"/>
              <a:t>I use many LMS's</a:t>
            </a:r>
          </a:p>
          <a:p>
            <a:pPr lvl="1"/>
            <a:r>
              <a:rPr lang="en-US" dirty="0"/>
              <a:t>Canvas</a:t>
            </a:r>
          </a:p>
          <a:p>
            <a:pPr lvl="1"/>
            <a:r>
              <a:rPr lang="en-US" dirty="0"/>
              <a:t>Sakai</a:t>
            </a:r>
          </a:p>
          <a:p>
            <a:pPr lvl="1"/>
            <a:r>
              <a:rPr lang="en-US" dirty="0" err="1"/>
              <a:t>Tsugi</a:t>
            </a:r>
            <a:endParaRPr lang="en-US" dirty="0"/>
          </a:p>
          <a:p>
            <a:pPr lvl="1"/>
            <a:r>
              <a:rPr lang="en-US" dirty="0"/>
              <a:t>Coursera</a:t>
            </a:r>
          </a:p>
          <a:p>
            <a:pPr lvl="1"/>
            <a:r>
              <a:rPr lang="en-US" dirty="0"/>
              <a:t>edX</a:t>
            </a:r>
          </a:p>
          <a:p>
            <a:pPr lvl="1"/>
            <a:endParaRPr lang="en-US" dirty="0"/>
          </a:p>
        </p:txBody>
      </p:sp>
      <p:pic>
        <p:nvPicPr>
          <p:cNvPr id="5" name="Picture 4" descr="A screenshot of a computer&#10;&#10;Description automatically generated">
            <a:extLst>
              <a:ext uri="{FF2B5EF4-FFF2-40B4-BE49-F238E27FC236}">
                <a16:creationId xmlns:a16="http://schemas.microsoft.com/office/drawing/2014/main" id="{98E452A9-B43E-DEE9-AEB3-8AE6BD499715}"/>
              </a:ext>
            </a:extLst>
          </p:cNvPr>
          <p:cNvPicPr>
            <a:picLocks noChangeAspect="1"/>
          </p:cNvPicPr>
          <p:nvPr/>
        </p:nvPicPr>
        <p:blipFill>
          <a:blip r:embed="rId2"/>
          <a:stretch>
            <a:fillRect/>
          </a:stretch>
        </p:blipFill>
        <p:spPr>
          <a:xfrm>
            <a:off x="5003172" y="3230242"/>
            <a:ext cx="7188828" cy="2792606"/>
          </a:xfrm>
          <a:prstGeom prst="rect">
            <a:avLst/>
          </a:prstGeom>
        </p:spPr>
      </p:pic>
      <p:pic>
        <p:nvPicPr>
          <p:cNvPr id="6" name="Picture 5" descr="A computer screen shot of a computer&#10;&#10;Description automatically generated">
            <a:extLst>
              <a:ext uri="{FF2B5EF4-FFF2-40B4-BE49-F238E27FC236}">
                <a16:creationId xmlns:a16="http://schemas.microsoft.com/office/drawing/2014/main" id="{018E32D8-BFD5-F5D9-2FCF-FD694E26F375}"/>
              </a:ext>
            </a:extLst>
          </p:cNvPr>
          <p:cNvPicPr>
            <a:picLocks noChangeAspect="1"/>
          </p:cNvPicPr>
          <p:nvPr/>
        </p:nvPicPr>
        <p:blipFill>
          <a:blip r:embed="rId3"/>
          <a:stretch>
            <a:fillRect/>
          </a:stretch>
        </p:blipFill>
        <p:spPr>
          <a:xfrm>
            <a:off x="7419251" y="321426"/>
            <a:ext cx="3616353" cy="2547884"/>
          </a:xfrm>
          <a:prstGeom prst="rect">
            <a:avLst/>
          </a:prstGeom>
        </p:spPr>
      </p:pic>
    </p:spTree>
    <p:extLst>
      <p:ext uri="{BB962C8B-B14F-4D97-AF65-F5344CB8AC3E}">
        <p14:creationId xmlns:p14="http://schemas.microsoft.com/office/powerpoint/2010/main" val="1150862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6C5-42DE-D73F-9234-D09FC808E0A2}"/>
              </a:ext>
            </a:extLst>
          </p:cNvPr>
          <p:cNvSpPr>
            <a:spLocks noGrp="1"/>
          </p:cNvSpPr>
          <p:nvPr>
            <p:ph type="title"/>
          </p:nvPr>
        </p:nvSpPr>
        <p:spPr/>
        <p:txBody>
          <a:bodyPr/>
          <a:lstStyle/>
          <a:p>
            <a:r>
              <a:rPr lang="en-US" dirty="0"/>
              <a:t>As a Teacher…</a:t>
            </a:r>
          </a:p>
        </p:txBody>
      </p:sp>
      <p:sp>
        <p:nvSpPr>
          <p:cNvPr id="3" name="Content Placeholder 2">
            <a:extLst>
              <a:ext uri="{FF2B5EF4-FFF2-40B4-BE49-F238E27FC236}">
                <a16:creationId xmlns:a16="http://schemas.microsoft.com/office/drawing/2014/main" id="{C93365DD-7746-65B3-D424-CDE70ED98C22}"/>
              </a:ext>
            </a:extLst>
          </p:cNvPr>
          <p:cNvSpPr>
            <a:spLocks noGrp="1"/>
          </p:cNvSpPr>
          <p:nvPr>
            <p:ph idx="1"/>
          </p:nvPr>
        </p:nvSpPr>
        <p:spPr/>
        <p:txBody>
          <a:bodyPr/>
          <a:lstStyle/>
          <a:p>
            <a:r>
              <a:rPr lang="en-US" dirty="0"/>
              <a:t>I use many LMS's</a:t>
            </a:r>
          </a:p>
          <a:p>
            <a:pPr lvl="1"/>
            <a:r>
              <a:rPr lang="en-US" dirty="0"/>
              <a:t>Canvas</a:t>
            </a:r>
          </a:p>
          <a:p>
            <a:pPr lvl="1"/>
            <a:r>
              <a:rPr lang="en-US" dirty="0"/>
              <a:t>Sakai</a:t>
            </a:r>
          </a:p>
          <a:p>
            <a:pPr lvl="1"/>
            <a:r>
              <a:rPr lang="en-US" dirty="0" err="1"/>
              <a:t>Tsugi</a:t>
            </a:r>
            <a:endParaRPr lang="en-US" dirty="0"/>
          </a:p>
          <a:p>
            <a:pPr lvl="1"/>
            <a:r>
              <a:rPr lang="en-US" dirty="0"/>
              <a:t>Coursera</a:t>
            </a:r>
          </a:p>
          <a:p>
            <a:pPr lvl="1"/>
            <a:r>
              <a:rPr lang="en-US" dirty="0"/>
              <a:t>edX</a:t>
            </a:r>
          </a:p>
          <a:p>
            <a:pPr lvl="1"/>
            <a:endParaRPr lang="en-US" dirty="0"/>
          </a:p>
          <a:p>
            <a:r>
              <a:rPr lang="en-US" dirty="0"/>
              <a:t>I don't like any of them particularly well (5/10)</a:t>
            </a:r>
          </a:p>
        </p:txBody>
      </p:sp>
      <p:pic>
        <p:nvPicPr>
          <p:cNvPr id="6" name="Picture 5" descr="A screenshot of a computer&#10;&#10;Description automatically generated">
            <a:extLst>
              <a:ext uri="{FF2B5EF4-FFF2-40B4-BE49-F238E27FC236}">
                <a16:creationId xmlns:a16="http://schemas.microsoft.com/office/drawing/2014/main" id="{C584C9B8-9B50-A70A-DEC4-4A5EF534D2F4}"/>
              </a:ext>
            </a:extLst>
          </p:cNvPr>
          <p:cNvPicPr>
            <a:picLocks noChangeAspect="1"/>
          </p:cNvPicPr>
          <p:nvPr/>
        </p:nvPicPr>
        <p:blipFill>
          <a:blip r:embed="rId2"/>
          <a:stretch>
            <a:fillRect/>
          </a:stretch>
        </p:blipFill>
        <p:spPr>
          <a:xfrm>
            <a:off x="4824984" y="1377058"/>
            <a:ext cx="7188828" cy="2792606"/>
          </a:xfrm>
          <a:prstGeom prst="rect">
            <a:avLst/>
          </a:prstGeom>
        </p:spPr>
      </p:pic>
    </p:spTree>
    <p:extLst>
      <p:ext uri="{BB962C8B-B14F-4D97-AF65-F5344CB8AC3E}">
        <p14:creationId xmlns:p14="http://schemas.microsoft.com/office/powerpoint/2010/main" val="2002289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6C5-42DE-D73F-9234-D09FC808E0A2}"/>
              </a:ext>
            </a:extLst>
          </p:cNvPr>
          <p:cNvSpPr>
            <a:spLocks noGrp="1"/>
          </p:cNvSpPr>
          <p:nvPr>
            <p:ph type="title"/>
          </p:nvPr>
        </p:nvSpPr>
        <p:spPr/>
        <p:txBody>
          <a:bodyPr/>
          <a:lstStyle/>
          <a:p>
            <a:r>
              <a:rPr lang="en-US" dirty="0"/>
              <a:t>As a Teacher…</a:t>
            </a:r>
          </a:p>
        </p:txBody>
      </p:sp>
      <p:sp>
        <p:nvSpPr>
          <p:cNvPr id="3" name="Content Placeholder 2">
            <a:extLst>
              <a:ext uri="{FF2B5EF4-FFF2-40B4-BE49-F238E27FC236}">
                <a16:creationId xmlns:a16="http://schemas.microsoft.com/office/drawing/2014/main" id="{C93365DD-7746-65B3-D424-CDE70ED98C22}"/>
              </a:ext>
            </a:extLst>
          </p:cNvPr>
          <p:cNvSpPr>
            <a:spLocks noGrp="1"/>
          </p:cNvSpPr>
          <p:nvPr>
            <p:ph idx="1"/>
          </p:nvPr>
        </p:nvSpPr>
        <p:spPr/>
        <p:txBody>
          <a:bodyPr/>
          <a:lstStyle/>
          <a:p>
            <a:r>
              <a:rPr lang="en-US" dirty="0"/>
              <a:t>I use many LMS's</a:t>
            </a:r>
          </a:p>
          <a:p>
            <a:pPr lvl="1"/>
            <a:r>
              <a:rPr lang="en-US" dirty="0"/>
              <a:t>Canvas</a:t>
            </a:r>
          </a:p>
          <a:p>
            <a:pPr lvl="1"/>
            <a:r>
              <a:rPr lang="en-US" dirty="0"/>
              <a:t>Sakai</a:t>
            </a:r>
          </a:p>
          <a:p>
            <a:pPr lvl="1"/>
            <a:r>
              <a:rPr lang="en-US" dirty="0" err="1"/>
              <a:t>Tsugi</a:t>
            </a:r>
            <a:endParaRPr lang="en-US" dirty="0"/>
          </a:p>
          <a:p>
            <a:pPr lvl="1"/>
            <a:r>
              <a:rPr lang="en-US" dirty="0"/>
              <a:t>Coursera</a:t>
            </a:r>
          </a:p>
          <a:p>
            <a:pPr lvl="1"/>
            <a:r>
              <a:rPr lang="en-US" dirty="0"/>
              <a:t>edX</a:t>
            </a:r>
          </a:p>
          <a:p>
            <a:pPr lvl="1"/>
            <a:endParaRPr lang="en-US" dirty="0"/>
          </a:p>
          <a:p>
            <a:r>
              <a:rPr lang="en-US" dirty="0"/>
              <a:t>I don't like any of them particularly well (5/10)</a:t>
            </a:r>
          </a:p>
          <a:p>
            <a:r>
              <a:rPr lang="en-US" dirty="0"/>
              <a:t>But the superset of the ideas *across* all these systems in a smooth, well integrated set of components would change my teaching forever</a:t>
            </a:r>
          </a:p>
        </p:txBody>
      </p:sp>
    </p:spTree>
    <p:extLst>
      <p:ext uri="{BB962C8B-B14F-4D97-AF65-F5344CB8AC3E}">
        <p14:creationId xmlns:p14="http://schemas.microsoft.com/office/powerpoint/2010/main" val="533064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72BA-9560-D378-9B46-F9E220C81E86}"/>
              </a:ext>
            </a:extLst>
          </p:cNvPr>
          <p:cNvSpPr>
            <a:spLocks noGrp="1"/>
          </p:cNvSpPr>
          <p:nvPr>
            <p:ph type="title"/>
          </p:nvPr>
        </p:nvSpPr>
        <p:spPr>
          <a:xfrm>
            <a:off x="704985" y="2766218"/>
            <a:ext cx="5391015" cy="1325563"/>
          </a:xfrm>
        </p:spPr>
        <p:txBody>
          <a:bodyPr>
            <a:normAutofit/>
          </a:bodyPr>
          <a:lstStyle/>
          <a:p>
            <a:r>
              <a:rPr lang="en-US" dirty="0"/>
              <a:t>We are at a unique moment in time…</a:t>
            </a:r>
          </a:p>
        </p:txBody>
      </p:sp>
      <p:pic>
        <p:nvPicPr>
          <p:cNvPr id="5" name="Picture 4" descr="Light bulb on yellow background with sketched light beams and cord">
            <a:extLst>
              <a:ext uri="{FF2B5EF4-FFF2-40B4-BE49-F238E27FC236}">
                <a16:creationId xmlns:a16="http://schemas.microsoft.com/office/drawing/2014/main" id="{6DF0E6C2-6FF1-7878-4601-05896529A729}"/>
              </a:ext>
            </a:extLst>
          </p:cNvPr>
          <p:cNvPicPr>
            <a:picLocks noChangeAspect="1"/>
          </p:cNvPicPr>
          <p:nvPr/>
        </p:nvPicPr>
        <p:blipFill rotWithShape="1">
          <a:blip r:embed="rId2"/>
          <a:srcRect l="45393" r="113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4420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33FFD-CBC2-E2AC-5801-024C8C599B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992" y="188101"/>
            <a:ext cx="11765280" cy="6481798"/>
          </a:xfrm>
          <a:prstGeom prst="rect">
            <a:avLst/>
          </a:prstGeom>
          <a:noFill/>
          <a:ln>
            <a:noFill/>
          </a:ln>
        </p:spPr>
      </p:pic>
    </p:spTree>
    <p:extLst>
      <p:ext uri="{BB962C8B-B14F-4D97-AF65-F5344CB8AC3E}">
        <p14:creationId xmlns:p14="http://schemas.microsoft.com/office/powerpoint/2010/main" val="1179264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265A6-4631-8AAD-27FE-9A546D509798}"/>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FE9E65F-0B4A-238C-0541-DB0E3B9B93FD}"/>
              </a:ext>
            </a:extLst>
          </p:cNvPr>
          <p:cNvSpPr>
            <a:spLocks noGrp="1"/>
          </p:cNvSpPr>
          <p:nvPr>
            <p:ph idx="1"/>
          </p:nvPr>
        </p:nvSpPr>
        <p:spPr/>
        <p:txBody>
          <a:bodyPr/>
          <a:lstStyle/>
          <a:p>
            <a:r>
              <a:rPr lang="en-US" dirty="0"/>
              <a:t>Up next, we go into a closed session with the local attendees and Sakai PMC members</a:t>
            </a:r>
          </a:p>
          <a:p>
            <a:pPr lvl="1"/>
            <a:r>
              <a:rPr lang="en-US" dirty="0"/>
              <a:t>SWOT in the marketplace</a:t>
            </a:r>
          </a:p>
          <a:p>
            <a:pPr lvl="1"/>
            <a:r>
              <a:rPr lang="en-US" dirty="0"/>
              <a:t>More detail on the idea of a rewrite</a:t>
            </a:r>
          </a:p>
          <a:p>
            <a:pPr lvl="1"/>
            <a:r>
              <a:rPr lang="en-US" dirty="0"/>
              <a:t>Ways to fund this crazy idea</a:t>
            </a:r>
          </a:p>
          <a:p>
            <a:endParaRPr lang="en-US" dirty="0"/>
          </a:p>
          <a:p>
            <a:endParaRPr lang="en-US" dirty="0"/>
          </a:p>
        </p:txBody>
      </p:sp>
    </p:spTree>
    <p:extLst>
      <p:ext uri="{BB962C8B-B14F-4D97-AF65-F5344CB8AC3E}">
        <p14:creationId xmlns:p14="http://schemas.microsoft.com/office/powerpoint/2010/main" val="73749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per with text and numbers&#10;&#10;Description automatically generated">
            <a:extLst>
              <a:ext uri="{FF2B5EF4-FFF2-40B4-BE49-F238E27FC236}">
                <a16:creationId xmlns:a16="http://schemas.microsoft.com/office/drawing/2014/main" id="{7BB0F708-9649-4F67-4618-2D281A3242F5}"/>
              </a:ext>
            </a:extLst>
          </p:cNvPr>
          <p:cNvPicPr>
            <a:picLocks noChangeAspect="1"/>
          </p:cNvPicPr>
          <p:nvPr/>
        </p:nvPicPr>
        <p:blipFill>
          <a:blip r:embed="rId2"/>
          <a:stretch>
            <a:fillRect/>
          </a:stretch>
        </p:blipFill>
        <p:spPr>
          <a:xfrm>
            <a:off x="0" y="0"/>
            <a:ext cx="4720747" cy="6858000"/>
          </a:xfrm>
          <a:prstGeom prst="rect">
            <a:avLst/>
          </a:prstGeom>
        </p:spPr>
      </p:pic>
      <p:sp>
        <p:nvSpPr>
          <p:cNvPr id="5" name="TextBox 4">
            <a:extLst>
              <a:ext uri="{FF2B5EF4-FFF2-40B4-BE49-F238E27FC236}">
                <a16:creationId xmlns:a16="http://schemas.microsoft.com/office/drawing/2014/main" id="{85C51FDE-6D17-6E4E-781B-AB166F826DF6}"/>
              </a:ext>
            </a:extLst>
          </p:cNvPr>
          <p:cNvSpPr txBox="1"/>
          <p:nvPr/>
        </p:nvSpPr>
        <p:spPr>
          <a:xfrm>
            <a:off x="5413514" y="1819390"/>
            <a:ext cx="6096000" cy="3170099"/>
          </a:xfrm>
          <a:prstGeom prst="rect">
            <a:avLst/>
          </a:prstGeom>
          <a:noFill/>
        </p:spPr>
        <p:txBody>
          <a:bodyPr wrap="square">
            <a:spAutoFit/>
          </a:bodyPr>
          <a:lstStyle/>
          <a:p>
            <a:r>
              <a:rPr lang="en-US" sz="2000" dirty="0">
                <a:effectLst/>
              </a:rPr>
              <a:t>The products of this project will include an Enterprise Services-based Portal, a complete Course Management System with sophisticated assessment tools, a Research Support Collaboration System, a Workflow Engine, and a Tool Portability Profile, i.e., clear standard for writing future tools that can extend this core set of educational applications. ... This effort will demonstrate the compelling economics of “software code mobility” for higher education, and it will provide a clear roadmap for others to follow. </a:t>
            </a:r>
            <a:endParaRPr lang="en-US" sz="2000" dirty="0"/>
          </a:p>
        </p:txBody>
      </p:sp>
    </p:spTree>
    <p:extLst>
      <p:ext uri="{BB962C8B-B14F-4D97-AF65-F5344CB8AC3E}">
        <p14:creationId xmlns:p14="http://schemas.microsoft.com/office/powerpoint/2010/main" val="199753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E656608-31C0-1033-77A4-8BA17A109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364" y="392906"/>
            <a:ext cx="6072187" cy="6072187"/>
          </a:xfrm>
          <a:prstGeom prst="rect">
            <a:avLst/>
          </a:prstGeom>
          <a:noFill/>
          <a:ln w="762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49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16E23-8E45-E06C-A574-DE97311D5F2E}"/>
              </a:ext>
            </a:extLst>
          </p:cNvPr>
          <p:cNvSpPr>
            <a:spLocks noGrp="1"/>
          </p:cNvSpPr>
          <p:nvPr>
            <p:ph type="title"/>
          </p:nvPr>
        </p:nvSpPr>
        <p:spPr/>
        <p:txBody>
          <a:bodyPr/>
          <a:lstStyle/>
          <a:p>
            <a:r>
              <a:rPr lang="en-US" dirty="0"/>
              <a:t>2004 Was a Blur…</a:t>
            </a:r>
          </a:p>
        </p:txBody>
      </p:sp>
      <p:sp>
        <p:nvSpPr>
          <p:cNvPr id="3" name="Content Placeholder 2">
            <a:extLst>
              <a:ext uri="{FF2B5EF4-FFF2-40B4-BE49-F238E27FC236}">
                <a16:creationId xmlns:a16="http://schemas.microsoft.com/office/drawing/2014/main" id="{836B3DC8-9FD8-38F1-7C7E-BF88A1CC473C}"/>
              </a:ext>
            </a:extLst>
          </p:cNvPr>
          <p:cNvSpPr>
            <a:spLocks noGrp="1"/>
          </p:cNvSpPr>
          <p:nvPr>
            <p:ph idx="1"/>
          </p:nvPr>
        </p:nvSpPr>
        <p:spPr/>
        <p:txBody>
          <a:bodyPr/>
          <a:lstStyle/>
          <a:p>
            <a:r>
              <a:rPr lang="en-US" dirty="0"/>
              <a:t>Getting to know each other</a:t>
            </a:r>
          </a:p>
          <a:p>
            <a:r>
              <a:rPr lang="en-US" dirty="0"/>
              <a:t>Interest from around the world – lots of travel / recruitment</a:t>
            </a:r>
          </a:p>
          <a:p>
            <a:r>
              <a:rPr lang="en-US" dirty="0"/>
              <a:t>Where is the grade book?</a:t>
            </a:r>
          </a:p>
          <a:p>
            <a:r>
              <a:rPr lang="en-US" dirty="0"/>
              <a:t>Can you impersonate a user?</a:t>
            </a:r>
          </a:p>
          <a:p>
            <a:r>
              <a:rPr lang="en-US" dirty="0"/>
              <a:t>Is there any way to organize content other than files (like modules)?</a:t>
            </a:r>
          </a:p>
          <a:p>
            <a:r>
              <a:rPr lang="en-US" dirty="0"/>
              <a:t>JSF?  Velocity?  Hibernate? Spring?</a:t>
            </a:r>
          </a:p>
          <a:p>
            <a:r>
              <a:rPr lang="en-US" dirty="0"/>
              <a:t>This stores everything in memory and XML???   WTH??</a:t>
            </a:r>
          </a:p>
          <a:p>
            <a:endParaRPr lang="en-US" dirty="0"/>
          </a:p>
        </p:txBody>
      </p:sp>
    </p:spTree>
    <p:extLst>
      <p:ext uri="{BB962C8B-B14F-4D97-AF65-F5344CB8AC3E}">
        <p14:creationId xmlns:p14="http://schemas.microsoft.com/office/powerpoint/2010/main" val="375575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F615-7B70-5A59-AF53-9221607D2EE8}"/>
              </a:ext>
            </a:extLst>
          </p:cNvPr>
          <p:cNvSpPr>
            <a:spLocks noGrp="1"/>
          </p:cNvSpPr>
          <p:nvPr>
            <p:ph type="title"/>
          </p:nvPr>
        </p:nvSpPr>
        <p:spPr/>
        <p:txBody>
          <a:bodyPr/>
          <a:lstStyle/>
          <a:p>
            <a:r>
              <a:rPr lang="en-US" dirty="0"/>
              <a:t>At the end of 2004</a:t>
            </a:r>
          </a:p>
        </p:txBody>
      </p:sp>
      <p:sp>
        <p:nvSpPr>
          <p:cNvPr id="3" name="Content Placeholder 2">
            <a:extLst>
              <a:ext uri="{FF2B5EF4-FFF2-40B4-BE49-F238E27FC236}">
                <a16:creationId xmlns:a16="http://schemas.microsoft.com/office/drawing/2014/main" id="{2CBBE9EB-D320-DA66-1B90-E85B41E00C21}"/>
              </a:ext>
            </a:extLst>
          </p:cNvPr>
          <p:cNvSpPr>
            <a:spLocks noGrp="1"/>
          </p:cNvSpPr>
          <p:nvPr>
            <p:ph idx="1"/>
          </p:nvPr>
        </p:nvSpPr>
        <p:spPr/>
        <p:txBody>
          <a:bodyPr/>
          <a:lstStyle/>
          <a:p>
            <a:r>
              <a:rPr lang="en-US" dirty="0"/>
              <a:t>We had out first IMS Tools Interoperability demo scheduled</a:t>
            </a:r>
          </a:p>
          <a:p>
            <a:r>
              <a:rPr lang="en-US" dirty="0"/>
              <a:t>We released our 1.0 version "on schedule" – it was not fit for production at all</a:t>
            </a:r>
          </a:p>
          <a:p>
            <a:r>
              <a:rPr lang="en-US" dirty="0"/>
              <a:t>University of Lleida ran it in production Fall 2004 and loved it! (*)</a:t>
            </a:r>
          </a:p>
          <a:p>
            <a:r>
              <a:rPr lang="en-US" dirty="0"/>
              <a:t>All we knew was that we needed a version 2.0 ASAP! </a:t>
            </a:r>
          </a:p>
          <a:p>
            <a:pPr lvl="1"/>
            <a:r>
              <a:rPr lang="en-US" dirty="0" err="1"/>
              <a:t>Jetspeed</a:t>
            </a:r>
            <a:r>
              <a:rPr lang="en-US" dirty="0"/>
              <a:t> -&gt; Our own portal and augmented servlet</a:t>
            </a:r>
          </a:p>
          <a:p>
            <a:pPr lvl="1"/>
            <a:r>
              <a:rPr lang="en-US" dirty="0"/>
              <a:t>We needed to switch to a database</a:t>
            </a:r>
          </a:p>
          <a:p>
            <a:pPr lvl="1"/>
            <a:r>
              <a:rPr lang="en-US" dirty="0"/>
              <a:t>And we needed to build new core features during the major upheaval of Sakai 1.0 to Sakai 2.0</a:t>
            </a:r>
          </a:p>
        </p:txBody>
      </p:sp>
    </p:spTree>
    <p:extLst>
      <p:ext uri="{BB962C8B-B14F-4D97-AF65-F5344CB8AC3E}">
        <p14:creationId xmlns:p14="http://schemas.microsoft.com/office/powerpoint/2010/main" val="2742823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1960</Words>
  <Application>Microsoft Macintosh PowerPoint</Application>
  <PresentationFormat>Widescreen</PresentationFormat>
  <Paragraphs>225</Paragraphs>
  <Slides>50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Dr. Chuck’s Big Adventure: Sakai’s Past, Present, and Future</vt:lpstr>
      <vt:lpstr>PowerPoint Presentation</vt:lpstr>
      <vt:lpstr>PowerPoint Presentation</vt:lpstr>
      <vt:lpstr>PowerPoint Presentation</vt:lpstr>
      <vt:lpstr>PowerPoint Presentation</vt:lpstr>
      <vt:lpstr>PowerPoint Presentation</vt:lpstr>
      <vt:lpstr>PowerPoint Presentation</vt:lpstr>
      <vt:lpstr>2004 Was a Blur…</vt:lpstr>
      <vt:lpstr>At the end of 2004</vt:lpstr>
      <vt:lpstr>The first half of 2005..</vt:lpstr>
      <vt:lpstr>PowerPoint Presentation</vt:lpstr>
      <vt:lpstr>PowerPoint Presentation</vt:lpstr>
      <vt:lpstr>PowerPoint Presentation</vt:lpstr>
      <vt:lpstr>PowerPoint Presentation</vt:lpstr>
      <vt:lpstr>End of 2005</vt:lpstr>
      <vt:lpstr>PowerPoint Presentation</vt:lpstr>
      <vt:lpstr>At the End of 2006 (Sakai Foundation)</vt:lpstr>
      <vt:lpstr>Sakai has unlocked an amazing future for educational technology</vt:lpstr>
      <vt:lpstr>The Dark Side of 2006</vt:lpstr>
      <vt:lpstr>2007  Changing of the Guard </vt:lpstr>
      <vt:lpstr>2008</vt:lpstr>
      <vt:lpstr>PowerPoint Presentation</vt:lpstr>
      <vt:lpstr>PowerPoint Presentation</vt:lpstr>
      <vt:lpstr>PowerPoint Presentation</vt:lpstr>
      <vt:lpstr>2008-2010 (The dark ages of Sakai)</vt:lpstr>
      <vt:lpstr>2011</vt:lpstr>
      <vt:lpstr>2012</vt:lpstr>
      <vt:lpstr>2014</vt:lpstr>
      <vt:lpstr>2016</vt:lpstr>
      <vt:lpstr>2016 - Present</vt:lpstr>
      <vt:lpstr>Sakai 23</vt:lpstr>
      <vt:lpstr>So Where Are We</vt:lpstr>
      <vt:lpstr>Good News</vt:lpstr>
      <vt:lpstr>PowerPoint Presentation</vt:lpstr>
      <vt:lpstr>Bad News</vt:lpstr>
      <vt:lpstr>Where to we go from here?</vt:lpstr>
      <vt:lpstr>PowerPoint Presentation</vt:lpstr>
      <vt:lpstr>Two Problems to Solve </vt:lpstr>
      <vt:lpstr>SakaiPlus</vt:lpstr>
      <vt:lpstr>Beyond SakaiPlus</vt:lpstr>
      <vt:lpstr>What is an LMS?</vt:lpstr>
      <vt:lpstr>If you were to build an LMS in 2024…</vt:lpstr>
      <vt:lpstr>Why Rewrites Fail or Take a Long Time</vt:lpstr>
      <vt:lpstr>The History of LMS Rewrites</vt:lpstr>
      <vt:lpstr>What if…</vt:lpstr>
      <vt:lpstr>As a Teacher…</vt:lpstr>
      <vt:lpstr>As a Teacher…</vt:lpstr>
      <vt:lpstr>As a Teacher…</vt:lpstr>
      <vt:lpstr>We are at a unique moment in time…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Severance, Charles</dc:creator>
  <cp:lastModifiedBy>Severance, Charles</cp:lastModifiedBy>
  <cp:revision>47</cp:revision>
  <dcterms:created xsi:type="dcterms:W3CDTF">2023-07-04T15:19:46Z</dcterms:created>
  <dcterms:modified xsi:type="dcterms:W3CDTF">2023-07-18T18:18:35Z</dcterms:modified>
</cp:coreProperties>
</file>